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4"/>
  </p:notesMasterIdLst>
  <p:sldIdLst>
    <p:sldId id="256" r:id="rId2"/>
    <p:sldId id="257" r:id="rId3"/>
    <p:sldId id="285" r:id="rId4"/>
    <p:sldId id="258" r:id="rId5"/>
    <p:sldId id="292" r:id="rId6"/>
    <p:sldId id="291" r:id="rId7"/>
    <p:sldId id="288" r:id="rId8"/>
    <p:sldId id="259" r:id="rId9"/>
    <p:sldId id="289" r:id="rId10"/>
    <p:sldId id="294" r:id="rId11"/>
    <p:sldId id="295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C66D4-DCE8-461A-91E8-2FDBDB75F618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1BB03-4C01-4869-A1AE-48394BD29B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description about collecting fees to cover the cost of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1BB03-4C01-4869-A1AE-48394BD29B6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83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description of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1BB03-4C01-4869-A1AE-48394BD29B6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75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4B50A-FBE7-EA9A-FEA9-BADF83264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D0F0F-E0A3-0E48-7D49-21ECF7893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F106B-CF2D-7DFB-4D2F-003A6CFE1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description of 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07FCC-1E98-F55C-FE34-EF87C502C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1BB03-4C01-4869-A1AE-48394BD29B6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42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the elements of the water heater that are required and inspected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1BB03-4C01-4869-A1AE-48394BD29B6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8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8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67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88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8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1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3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9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1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60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1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3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D549D-D1CA-6C22-C3FB-E76BB7B91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063" y="1074575"/>
            <a:ext cx="8092122" cy="2085472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4000" dirty="0"/>
              <a:t>I-5 Feasibility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9A35B-8E87-F015-C493-E6F2DD820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/>
        </p:blipFill>
        <p:spPr>
          <a:xfrm>
            <a:off x="8650143" y="-28080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EFC08A-9C25-E188-12F5-F1A28DA29366}"/>
              </a:ext>
            </a:extLst>
          </p:cNvPr>
          <p:cNvCxnSpPr/>
          <p:nvPr/>
        </p:nvCxnSpPr>
        <p:spPr>
          <a:xfrm>
            <a:off x="834190" y="2887576"/>
            <a:ext cx="7387389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3B50C8F9-1CC7-2CE2-E215-07C66FC13C44}"/>
              </a:ext>
            </a:extLst>
          </p:cNvPr>
          <p:cNvSpPr txBox="1">
            <a:spLocks/>
          </p:cNvSpPr>
          <p:nvPr/>
        </p:nvSpPr>
        <p:spPr>
          <a:xfrm>
            <a:off x="787819" y="2901413"/>
            <a:ext cx="7387389" cy="761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00" cap="none" dirty="0"/>
              <a:t>May 28, 2024</a:t>
            </a:r>
          </a:p>
        </p:txBody>
      </p:sp>
    </p:spTree>
    <p:extLst>
      <p:ext uri="{BB962C8B-B14F-4D97-AF65-F5344CB8AC3E}">
        <p14:creationId xmlns:p14="http://schemas.microsoft.com/office/powerpoint/2010/main" val="185628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9378D8-FB62-19E6-12B3-90B1D31F6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BCDD5D-248A-69BA-788F-C596A4F43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723E7-FCD2-473C-46FA-9DA52CABB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563" y="503413"/>
            <a:ext cx="7872490" cy="825282"/>
          </a:xfrm>
        </p:spPr>
        <p:txBody>
          <a:bodyPr>
            <a:normAutofit/>
          </a:bodyPr>
          <a:lstStyle/>
          <a:p>
            <a:pPr algn="l"/>
            <a:r>
              <a:rPr lang="en-US" sz="3800" dirty="0"/>
              <a:t>Investment targets- Tier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079FB-BBF4-D382-4734-F4201A3DB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7283BA-D795-912C-5555-1267F3721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7A22D5-A527-775C-D8F0-15678A2E9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B155F34-F351-FF11-0657-2EC95CBB2BA4}"/>
              </a:ext>
            </a:extLst>
          </p:cNvPr>
          <p:cNvSpPr txBox="1"/>
          <p:nvPr/>
        </p:nvSpPr>
        <p:spPr>
          <a:xfrm>
            <a:off x="941515" y="1539524"/>
            <a:ext cx="79016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North Valley Commercial Center-</a:t>
            </a:r>
          </a:p>
          <a:p>
            <a:r>
              <a:rPr lang="en-US" sz="2400" dirty="0">
                <a:latin typeface="+mj-lt"/>
              </a:rPr>
              <a:t>	Cold Storage</a:t>
            </a:r>
          </a:p>
          <a:p>
            <a:r>
              <a:rPr lang="en-US" sz="2400" dirty="0">
                <a:latin typeface="+mj-lt"/>
              </a:rPr>
              <a:t>	Light Industrial, Commercial</a:t>
            </a:r>
          </a:p>
          <a:p>
            <a:r>
              <a:rPr lang="en-US" sz="2400" dirty="0">
                <a:latin typeface="+mj-lt"/>
              </a:rPr>
              <a:t>	General Manufacturing</a:t>
            </a:r>
          </a:p>
          <a:p>
            <a:r>
              <a:rPr lang="en-US" sz="2400" dirty="0">
                <a:latin typeface="+mj-lt"/>
              </a:rPr>
              <a:t>	Logistics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N. Humboldt Ave.- </a:t>
            </a:r>
          </a:p>
          <a:p>
            <a:r>
              <a:rPr lang="en-US" sz="2400" dirty="0">
                <a:latin typeface="+mj-lt"/>
              </a:rPr>
              <a:t>	Light Industrial, Commercial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</a:t>
            </a:r>
          </a:p>
          <a:p>
            <a:endParaRPr lang="en-US" sz="24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9CEA4-2462-D3C0-6658-C7F283D0C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/>
        </p:blipFill>
        <p:spPr>
          <a:xfrm>
            <a:off x="8650143" y="-28080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252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9378D8-FB62-19E6-12B3-90B1D31F6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BCDD5D-248A-69BA-788F-C596A4F43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723E7-FCD2-473C-46FA-9DA52CABB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170" y="684356"/>
            <a:ext cx="7872490" cy="533261"/>
          </a:xfrm>
        </p:spPr>
        <p:txBody>
          <a:bodyPr>
            <a:noAutofit/>
          </a:bodyPr>
          <a:lstStyle/>
          <a:p>
            <a:pPr algn="l"/>
            <a:r>
              <a:rPr lang="en-US" sz="3800" dirty="0"/>
              <a:t>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079FB-BBF4-D382-4734-F4201A3DB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7283BA-D795-912C-5555-1267F3721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7A22D5-A527-775C-D8F0-15678A2E9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9449D75-3989-8BDA-12B8-1F9E19F3D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/>
        </p:blipFill>
        <p:spPr>
          <a:xfrm>
            <a:off x="8650143" y="-28080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D09390-4266-336F-27A1-6C2275D6FE77}"/>
              </a:ext>
            </a:extLst>
          </p:cNvPr>
          <p:cNvSpPr txBox="1"/>
          <p:nvPr/>
        </p:nvSpPr>
        <p:spPr>
          <a:xfrm>
            <a:off x="995170" y="1650247"/>
            <a:ext cx="681718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North Valley Commercial Center</a:t>
            </a:r>
          </a:p>
          <a:p>
            <a:r>
              <a:rPr lang="en-US" dirty="0">
                <a:latin typeface="+mj-lt"/>
              </a:rPr>
              <a:t>▪ Master planned center is being actively marketed by Basin Street   Properties. The only existing tenant is </a:t>
            </a:r>
            <a:r>
              <a:rPr lang="en-US" dirty="0" err="1">
                <a:latin typeface="+mj-lt"/>
              </a:rPr>
              <a:t>Rumiano</a:t>
            </a:r>
            <a:r>
              <a:rPr lang="en-US" dirty="0">
                <a:latin typeface="+mj-lt"/>
              </a:rPr>
              <a:t> Cheese.</a:t>
            </a:r>
          </a:p>
          <a:p>
            <a:r>
              <a:rPr lang="en-US" dirty="0">
                <a:latin typeface="+mj-lt"/>
              </a:rPr>
              <a:t>▪ Connect with national cold storage brokers/developers. Potential to support local food producers.</a:t>
            </a:r>
          </a:p>
          <a:p>
            <a:r>
              <a:rPr lang="en-US" dirty="0">
                <a:latin typeface="+mj-lt"/>
              </a:rPr>
              <a:t>▪ Discuss if there is opportunity/potential for City to build spec light industrial/warehouse. Meet with local and regional light industrial developers to promote site for spec industrial Development.</a:t>
            </a:r>
          </a:p>
          <a:p>
            <a:endParaRPr lang="en-US" dirty="0">
              <a:latin typeface="+mj-lt"/>
            </a:endParaRPr>
          </a:p>
          <a:p>
            <a:r>
              <a:rPr lang="en-US" b="1" dirty="0">
                <a:latin typeface="+mj-lt"/>
              </a:rPr>
              <a:t>North Humboldt Ave</a:t>
            </a:r>
          </a:p>
          <a:p>
            <a:r>
              <a:rPr lang="en-US" dirty="0">
                <a:latin typeface="+mj-lt"/>
              </a:rPr>
              <a:t>▪ South parcel is zoned CH, northern 2 are CG. Determine if re-zone is needed to accommodate proposed development.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79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A8FB-7F8A-6755-968F-BC8669AB5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B68A166B-4C34-9AB1-0B1E-1131E50C3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06" y="2151098"/>
            <a:ext cx="4892887" cy="32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6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FE2C9-A12E-89F5-4907-BA01A9BF7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82" y="1051930"/>
            <a:ext cx="4128116" cy="4208015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2700" i="0" cap="none" dirty="0">
                <a:solidFill>
                  <a:schemeClr val="tx1"/>
                </a:solidFill>
              </a:rPr>
              <a:t>The sites reviewed include properties in the cities of :</a:t>
            </a:r>
            <a:br>
              <a:rPr lang="en-US" sz="2700" i="0" cap="none" dirty="0">
                <a:solidFill>
                  <a:schemeClr val="tx1"/>
                </a:solidFill>
              </a:rPr>
            </a:br>
            <a:br>
              <a:rPr lang="en-US" sz="2700" i="0" cap="none" dirty="0">
                <a:solidFill>
                  <a:schemeClr val="tx1"/>
                </a:solidFill>
              </a:rPr>
            </a:br>
            <a:r>
              <a:rPr lang="en-US" sz="2700" i="0" cap="none" dirty="0">
                <a:solidFill>
                  <a:schemeClr val="tx1"/>
                </a:solidFill>
              </a:rPr>
              <a:t>Willows</a:t>
            </a:r>
            <a:br>
              <a:rPr lang="en-US" sz="2700" i="0" cap="none" dirty="0">
                <a:solidFill>
                  <a:schemeClr val="tx1"/>
                </a:solidFill>
              </a:rPr>
            </a:br>
            <a:r>
              <a:rPr lang="en-US" sz="2700" i="0" cap="none" dirty="0">
                <a:solidFill>
                  <a:schemeClr val="tx1"/>
                </a:solidFill>
              </a:rPr>
              <a:t> </a:t>
            </a:r>
            <a:br>
              <a:rPr lang="en-US" sz="2700" i="0" cap="none" dirty="0">
                <a:solidFill>
                  <a:schemeClr val="tx1"/>
                </a:solidFill>
              </a:rPr>
            </a:br>
            <a:r>
              <a:rPr lang="en-US" sz="2700" i="0" cap="none" dirty="0">
                <a:solidFill>
                  <a:schemeClr val="tx1"/>
                </a:solidFill>
              </a:rPr>
              <a:t>Orland</a:t>
            </a:r>
            <a:br>
              <a:rPr lang="en-US" sz="2700" i="0" cap="none" dirty="0">
                <a:solidFill>
                  <a:schemeClr val="tx1"/>
                </a:solidFill>
              </a:rPr>
            </a:br>
            <a:br>
              <a:rPr lang="en-US" sz="2700" i="0" cap="none" dirty="0">
                <a:solidFill>
                  <a:schemeClr val="tx1"/>
                </a:solidFill>
              </a:rPr>
            </a:br>
            <a:r>
              <a:rPr lang="en-US" sz="2700" i="0" cap="none" dirty="0">
                <a:solidFill>
                  <a:schemeClr val="tx1"/>
                </a:solidFill>
              </a:rPr>
              <a:t>Corning</a:t>
            </a:r>
            <a:br>
              <a:rPr lang="en-US" sz="2700" i="0" cap="none" dirty="0">
                <a:solidFill>
                  <a:schemeClr val="tx1"/>
                </a:solidFill>
              </a:rPr>
            </a:br>
            <a:br>
              <a:rPr lang="en-US" sz="2700" i="0" cap="none" dirty="0">
                <a:solidFill>
                  <a:schemeClr val="tx1"/>
                </a:solidFill>
              </a:rPr>
            </a:br>
            <a:r>
              <a:rPr lang="en-US" sz="2700" i="0" cap="none" dirty="0">
                <a:solidFill>
                  <a:schemeClr val="tx1"/>
                </a:solidFill>
              </a:rPr>
              <a:t>Glenn County</a:t>
            </a:r>
            <a:br>
              <a:rPr lang="en-US" sz="1800" b="1" i="0" cap="none" dirty="0">
                <a:solidFill>
                  <a:schemeClr val="tx1"/>
                </a:solidFill>
              </a:rPr>
            </a:br>
            <a:br>
              <a:rPr lang="en-US" sz="1800" b="1" i="0" cap="none" dirty="0">
                <a:solidFill>
                  <a:schemeClr val="tx1"/>
                </a:solidFill>
              </a:rPr>
            </a:br>
            <a:br>
              <a:rPr lang="en-US" sz="2000" i="0" cap="none" dirty="0">
                <a:solidFill>
                  <a:schemeClr val="tx1"/>
                </a:solidFill>
              </a:rPr>
            </a:br>
            <a:br>
              <a:rPr lang="en-US" sz="2000" i="0" cap="none" dirty="0">
                <a:solidFill>
                  <a:schemeClr val="tx1"/>
                </a:solidFill>
              </a:rPr>
            </a:br>
            <a:endParaRPr lang="en-US" sz="2000" cap="none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D549D-D1CA-6C22-C3FB-E76BB7B91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82" y="382201"/>
            <a:ext cx="7200745" cy="6464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Jurisdictions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53460D-A1B3-E7DC-1C10-29FCD7D8B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3" y="0"/>
            <a:ext cx="5231907" cy="68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1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8C557D-7EC9-93A8-95CB-F56C23828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864EF9-4F58-F317-F45E-12FD67C1B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074FA-96B5-5822-A600-B9EC20B7A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77" y="1036674"/>
            <a:ext cx="8469548" cy="1457761"/>
          </a:xfrm>
        </p:spPr>
        <p:txBody>
          <a:bodyPr anchor="t">
            <a:noAutofit/>
          </a:bodyPr>
          <a:lstStyle/>
          <a:p>
            <a:pPr algn="l"/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j-ea"/>
                <a:cs typeface="+mj-cs"/>
              </a:rPr>
              <a:t>The study objective is to pinpoint specific sites and geographic areas for future economic development.</a:t>
            </a:r>
            <a:b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2400" cap="none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847DC-B144-88AE-1765-598F37CD6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678" y="347158"/>
            <a:ext cx="7650748" cy="795426"/>
          </a:xfrm>
        </p:spPr>
        <p:txBody>
          <a:bodyPr>
            <a:noAutofit/>
          </a:bodyPr>
          <a:lstStyle/>
          <a:p>
            <a:pPr algn="l"/>
            <a:r>
              <a:rPr lang="en-US" sz="3200" b="0" dirty="0"/>
              <a:t>Study</a:t>
            </a:r>
            <a:r>
              <a:rPr lang="en-US" sz="3200" dirty="0"/>
              <a:t> Purpose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731CF-D603-C2F4-E742-25283ADB3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A36AC-4F96-A76B-E406-4E6344E72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D66E74-A9B9-F221-691E-3BE81C061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A8F95D1-63CF-7313-9547-C3CB014D9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/>
        </p:blipFill>
        <p:spPr>
          <a:xfrm>
            <a:off x="8650143" y="-28080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9C5CE-63B0-9925-EE45-3E7568EE8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587" y="2243095"/>
            <a:ext cx="4706121" cy="41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90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D549D-D1CA-6C22-C3FB-E76BB7B91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18" y="230270"/>
            <a:ext cx="7672007" cy="3552189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Strengths: </a:t>
            </a:r>
            <a:br>
              <a:rPr lang="en-US" sz="3200" dirty="0"/>
            </a:br>
            <a:r>
              <a:rPr lang="en-US" sz="2400" b="0" cap="none" dirty="0">
                <a:latin typeface="+mj-lt"/>
              </a:rPr>
              <a:t>Location</a:t>
            </a:r>
            <a:endParaRPr lang="en-US" sz="2600" b="0" cap="none" dirty="0">
              <a:latin typeface="+mj-lt"/>
            </a:endParaRPr>
          </a:p>
          <a:p>
            <a:pPr algn="l"/>
            <a:r>
              <a:rPr lang="en-US" sz="2400" b="0" cap="none" dirty="0">
                <a:latin typeface="+mj-lt"/>
              </a:rPr>
              <a:t>Market Depletion</a:t>
            </a:r>
          </a:p>
          <a:p>
            <a:pPr algn="l"/>
            <a:r>
              <a:rPr lang="en-US" sz="2400" b="0" cap="none" dirty="0">
                <a:latin typeface="+mj-lt"/>
              </a:rPr>
              <a:t>Near Term Sites</a:t>
            </a:r>
          </a:p>
          <a:p>
            <a:pPr algn="l"/>
            <a:r>
              <a:rPr lang="en-US" sz="2400" b="0" cap="none" dirty="0">
                <a:latin typeface="+mj-lt"/>
              </a:rPr>
              <a:t>Rail Access</a:t>
            </a:r>
          </a:p>
          <a:p>
            <a:pPr algn="l"/>
            <a:r>
              <a:rPr lang="en-US" sz="2400" b="0" cap="none" dirty="0">
                <a:latin typeface="+mj-lt"/>
              </a:rPr>
              <a:t>Thunderhill Raceway Park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9A35B-8E87-F015-C493-E6F2DD820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F376EA-C55D-F1F5-0367-74F33CD84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325" y="-23318"/>
            <a:ext cx="4455644" cy="6922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E4C874-9112-E2D9-3037-5DB9C5143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742" y="3782460"/>
            <a:ext cx="5302512" cy="307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0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9378D8-FB62-19E6-12B3-90B1D31F6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BCDD5D-248A-69BA-788F-C596A4F43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079FB-BBF4-D382-4734-F4201A3DB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7283BA-D795-912C-5555-1267F3721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7A22D5-A527-775C-D8F0-15678A2E9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1172FE9-F70F-AE09-EE20-55B9BEBBB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/>
        </p:blipFill>
        <p:spPr>
          <a:xfrm>
            <a:off x="8650143" y="-28080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B10FFEF-339A-0EBC-56F2-FA56BD0D85E3}"/>
              </a:ext>
            </a:extLst>
          </p:cNvPr>
          <p:cNvSpPr txBox="1">
            <a:spLocks/>
          </p:cNvSpPr>
          <p:nvPr/>
        </p:nvSpPr>
        <p:spPr>
          <a:xfrm>
            <a:off x="970213" y="752953"/>
            <a:ext cx="5823991" cy="489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weaknesses</a:t>
            </a:r>
            <a:br>
              <a:rPr lang="en-US" sz="3200" dirty="0"/>
            </a:br>
            <a:r>
              <a:rPr lang="en-US" sz="2400" b="0" cap="none" dirty="0">
                <a:solidFill>
                  <a:schemeClr val="tx1"/>
                </a:solidFill>
                <a:latin typeface="+mj-lt"/>
              </a:rPr>
              <a:t>1. Market Ready Properties</a:t>
            </a:r>
          </a:p>
          <a:p>
            <a:pPr algn="l"/>
            <a:r>
              <a:rPr lang="en-US" sz="2400" b="0" cap="none" dirty="0">
                <a:solidFill>
                  <a:schemeClr val="tx1"/>
                </a:solidFill>
                <a:latin typeface="+mj-lt"/>
              </a:rPr>
              <a:t>2. Resource Capacity</a:t>
            </a:r>
          </a:p>
          <a:p>
            <a:pPr algn="l"/>
            <a:r>
              <a:rPr lang="en-US" sz="2400" b="0" cap="none" dirty="0">
                <a:solidFill>
                  <a:schemeClr val="tx1"/>
                </a:solidFill>
                <a:latin typeface="+mj-lt"/>
              </a:rPr>
              <a:t>3. Brand and Marketing</a:t>
            </a:r>
          </a:p>
          <a:p>
            <a:pPr lvl="1" algn="l"/>
            <a:endParaRPr lang="en-US" sz="2600" dirty="0">
              <a:latin typeface="+mj-lt"/>
            </a:endParaRPr>
          </a:p>
          <a:p>
            <a:pPr algn="l"/>
            <a:endParaRPr lang="en-US" sz="2400" cap="none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FC8290-04B4-D990-1C8F-7A9ECB94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999" y="3087995"/>
            <a:ext cx="6838267" cy="323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5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9378D8-FB62-19E6-12B3-90B1D31F6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BCDD5D-248A-69BA-788F-C596A4F43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079FB-BBF4-D382-4734-F4201A3DB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7283BA-D795-912C-5555-1267F3721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D7A22D5-A527-775C-D8F0-15678A2E9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F70BA33-4380-847F-26FC-9A2557458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/>
        </p:blipFill>
        <p:spPr>
          <a:xfrm>
            <a:off x="8650143" y="-28080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94F8AE4-DEF1-F1FF-6CA6-3AA6BF08194D}"/>
              </a:ext>
            </a:extLst>
          </p:cNvPr>
          <p:cNvSpPr txBox="1">
            <a:spLocks/>
          </p:cNvSpPr>
          <p:nvPr/>
        </p:nvSpPr>
        <p:spPr>
          <a:xfrm>
            <a:off x="970214" y="515956"/>
            <a:ext cx="9407782" cy="3005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Opportunities:</a:t>
            </a:r>
            <a:br>
              <a:rPr lang="en-US" sz="3200" dirty="0"/>
            </a:br>
            <a:r>
              <a:rPr lang="en-US" sz="2000" b="0" cap="none" dirty="0">
                <a:latin typeface="+mj-lt"/>
              </a:rPr>
              <a:t>1. Corridor Region</a:t>
            </a:r>
          </a:p>
          <a:p>
            <a:pPr algn="l"/>
            <a:r>
              <a:rPr lang="en-US" sz="2000" b="0" cap="none" dirty="0">
                <a:latin typeface="+mj-lt"/>
              </a:rPr>
              <a:t>2. Brand Marketing</a:t>
            </a:r>
          </a:p>
          <a:p>
            <a:pPr algn="l"/>
            <a:r>
              <a:rPr lang="en-US" sz="2000" b="0" cap="none" dirty="0">
                <a:latin typeface="+mj-lt"/>
              </a:rPr>
              <a:t>3. Existing Sites</a:t>
            </a:r>
          </a:p>
          <a:p>
            <a:pPr algn="l"/>
            <a:r>
              <a:rPr lang="en-US" sz="2000" b="0" cap="none" dirty="0">
                <a:latin typeface="+mj-lt"/>
              </a:rPr>
              <a:t>4. Business Investment Targets</a:t>
            </a:r>
          </a:p>
          <a:p>
            <a:pPr algn="l"/>
            <a:r>
              <a:rPr lang="en-US" sz="2000" b="0" cap="none" dirty="0">
                <a:latin typeface="+mj-lt"/>
              </a:rPr>
              <a:t>5. Emerging Market Sectors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14C316-2A43-F9CF-D6D8-112B468D2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14" y="3429000"/>
            <a:ext cx="6762236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3A6DA0-A960-A186-9F5C-48897129C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E1D2D19-C579-276D-1458-C3657EA5D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CC248-EABA-0160-3749-D514F4729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349" y="515955"/>
            <a:ext cx="7872490" cy="546909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threats: </a:t>
            </a:r>
          </a:p>
          <a:p>
            <a:pPr algn="l"/>
            <a:r>
              <a:rPr lang="en-US" sz="2400" b="0" dirty="0">
                <a:latin typeface="+mj-lt"/>
              </a:rPr>
              <a:t>1. Rural Setting</a:t>
            </a:r>
          </a:p>
          <a:p>
            <a:pPr algn="l"/>
            <a:r>
              <a:rPr lang="en-US" sz="2400" b="0" dirty="0">
                <a:latin typeface="+mj-lt"/>
              </a:rPr>
              <a:t>2. Infrastructure to Support Growth</a:t>
            </a:r>
          </a:p>
          <a:p>
            <a:pPr algn="l"/>
            <a:r>
              <a:rPr lang="en-US" sz="2400" b="0" dirty="0">
                <a:latin typeface="+mj-lt"/>
              </a:rPr>
              <a:t>3. Housing</a:t>
            </a:r>
            <a:br>
              <a:rPr lang="en-US" sz="4000" dirty="0"/>
            </a:br>
            <a:endParaRPr lang="en-US" sz="4000" dirty="0"/>
          </a:p>
          <a:p>
            <a:pPr algn="l"/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FF493-FEAE-FCC1-9E83-3FF18D61C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050E9C-6F2B-6463-855A-7495EC4C8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53385D-EE0B-9D79-AB28-A7B475823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446F010-06FA-4479-22F1-C6CB93281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/>
        </p:blipFill>
        <p:spPr>
          <a:xfrm>
            <a:off x="8650143" y="0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0502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FE2C9-A12E-89F5-4907-BA01A9BF7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899" y="2355113"/>
            <a:ext cx="6933112" cy="1558966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9A35B-8E87-F015-C493-E6F2DD820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69647EF-3B77-D7F9-2EBD-DCB83D172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/>
        </p:blipFill>
        <p:spPr>
          <a:xfrm>
            <a:off x="8650143" y="0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C3DFF5B-FD91-74C6-E7E6-9A4491DE458D}"/>
              </a:ext>
            </a:extLst>
          </p:cNvPr>
          <p:cNvSpPr txBox="1">
            <a:spLocks/>
          </p:cNvSpPr>
          <p:nvPr/>
        </p:nvSpPr>
        <p:spPr>
          <a:xfrm>
            <a:off x="485107" y="515955"/>
            <a:ext cx="5823991" cy="5804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/>
              <a:t>Site Analysis</a:t>
            </a:r>
            <a:br>
              <a:rPr lang="en-US" sz="3800" dirty="0"/>
            </a:br>
            <a:endParaRPr lang="en-US" sz="3800" dirty="0"/>
          </a:p>
          <a:p>
            <a:pPr algn="l"/>
            <a:endParaRPr lang="en-US" sz="2600" dirty="0">
              <a:latin typeface="+mj-lt"/>
            </a:endParaRPr>
          </a:p>
          <a:p>
            <a:pPr algn="l"/>
            <a:endParaRPr lang="en-US" sz="2400" cap="none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72E80-7CB3-C754-C853-4299A1E6B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48" y="1843270"/>
            <a:ext cx="8067152" cy="41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23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5B94CB-3224-431B-5831-6149D679B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19E6D4-2D10-0F4E-7604-5C3FB5955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5ED6C-9CCA-AE34-0A00-534FB4A74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393" y="480096"/>
            <a:ext cx="6933441" cy="106652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Site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4590F-F126-F04F-21F1-02404A169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r="35555"/>
          <a:stretch/>
        </p:blipFill>
        <p:spPr>
          <a:xfrm>
            <a:off x="8658226" y="-4762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156C05-BD93-186C-E938-52EFCC7C2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EC9464-9137-5C8C-30C0-1209B61BE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7B4C240-9B73-7B9F-CA5A-0C137B2F2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9325"/>
          <a:stretch/>
        </p:blipFill>
        <p:spPr>
          <a:xfrm>
            <a:off x="8650143" y="-28080"/>
            <a:ext cx="3541857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11996-06F5-D7B6-EB3B-FA78CAC8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67" y="1516770"/>
            <a:ext cx="7973693" cy="51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0865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DarkSeedLeftStep">
      <a:dk1>
        <a:srgbClr val="000000"/>
      </a:dk1>
      <a:lt1>
        <a:srgbClr val="FFFFFF"/>
      </a:lt1>
      <a:dk2>
        <a:srgbClr val="1C2432"/>
      </a:dk2>
      <a:lt2>
        <a:srgbClr val="F2F3F0"/>
      </a:lt2>
      <a:accent1>
        <a:srgbClr val="844BC5"/>
      </a:accent1>
      <a:accent2>
        <a:srgbClr val="4842B7"/>
      </a:accent2>
      <a:accent3>
        <a:srgbClr val="4B78C5"/>
      </a:accent3>
      <a:accent4>
        <a:srgbClr val="3999B3"/>
      </a:accent4>
      <a:accent5>
        <a:srgbClr val="49C0A8"/>
      </a:accent5>
      <a:accent6>
        <a:srgbClr val="39B368"/>
      </a:accent6>
      <a:hlink>
        <a:srgbClr val="339A97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303</Words>
  <Application>Microsoft Office PowerPoint</Application>
  <PresentationFormat>Widescreen</PresentationFormat>
  <Paragraphs>57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Univers Condensed Light</vt:lpstr>
      <vt:lpstr>Walbaum Display Light</vt:lpstr>
      <vt:lpstr>AngleLinesVTI</vt:lpstr>
      <vt:lpstr>PowerPoint Presentation</vt:lpstr>
      <vt:lpstr>The sites reviewed include properties in the cities of :  Willows   Orland  Corning  Glenn County    </vt:lpstr>
      <vt:lpstr>The study objective is to pinpoint specific sites and geographic areas for future economic development. 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 cities charge fees</dc:title>
  <dc:creator>patrick piatt</dc:creator>
  <cp:lastModifiedBy>Joe Bettencourt</cp:lastModifiedBy>
  <cp:revision>75</cp:revision>
  <dcterms:created xsi:type="dcterms:W3CDTF">2023-07-17T14:52:57Z</dcterms:created>
  <dcterms:modified xsi:type="dcterms:W3CDTF">2024-05-28T22:55:32Z</dcterms:modified>
</cp:coreProperties>
</file>