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30"/>
  </p:notesMasterIdLst>
  <p:sldIdLst>
    <p:sldId id="256" r:id="rId2"/>
    <p:sldId id="257" r:id="rId3"/>
    <p:sldId id="280" r:id="rId4"/>
    <p:sldId id="258" r:id="rId5"/>
    <p:sldId id="259" r:id="rId6"/>
    <p:sldId id="261" r:id="rId7"/>
    <p:sldId id="262" r:id="rId8"/>
    <p:sldId id="281" r:id="rId9"/>
    <p:sldId id="267" r:id="rId10"/>
    <p:sldId id="268" r:id="rId11"/>
    <p:sldId id="270" r:id="rId12"/>
    <p:sldId id="269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2" r:id="rId23"/>
    <p:sldId id="263" r:id="rId24"/>
    <p:sldId id="264" r:id="rId25"/>
    <p:sldId id="265" r:id="rId26"/>
    <p:sldId id="266" r:id="rId27"/>
    <p:sldId id="284" r:id="rId28"/>
    <p:sldId id="283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93" autoAdjust="0"/>
    <p:restoredTop sz="94660"/>
  </p:normalViewPr>
  <p:slideViewPr>
    <p:cSldViewPr snapToGrid="0">
      <p:cViewPr varScale="1">
        <p:scale>
          <a:sx n="150" d="100"/>
          <a:sy n="150" d="100"/>
        </p:scale>
        <p:origin x="546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CC66D4-DCE8-461A-91E8-2FDBDB75F618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61BB03-4C01-4869-A1AE-48394BD29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5971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General description about collecting fees to cover the cost of services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61BB03-4C01-4869-A1AE-48394BD29B6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8353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General description of each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61BB03-4C01-4869-A1AE-48394BD29B6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9757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Describe the elements of the water heater that are required and inspected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61BB03-4C01-4869-A1AE-48394BD29B6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2870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Describe what changes staff is making to improve the process and customer understanding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61BB03-4C01-4869-A1AE-48394BD29B6C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943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Describe what changes staff is making to improve the process and customer understanding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61BB03-4C01-4869-A1AE-48394BD29B6C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5211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BB0DB3-A8FF-4ABB-9E2E-D960422260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025308"/>
          </a:xfrm>
        </p:spPr>
        <p:txBody>
          <a:bodyPr anchor="b">
            <a:normAutofit/>
          </a:bodyPr>
          <a:lstStyle>
            <a:lvl1pPr algn="ctr">
              <a:defRPr sz="6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EE0618-75D7-410F-859C-CDF53BC53E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86729"/>
            <a:ext cx="9144000" cy="1135529"/>
          </a:xfrm>
        </p:spPr>
        <p:txBody>
          <a:bodyPr>
            <a:normAutofit/>
          </a:bodyPr>
          <a:lstStyle>
            <a:lvl1pPr marL="0" indent="0" algn="ctr">
              <a:lnSpc>
                <a:spcPct val="120000"/>
              </a:lnSpc>
              <a:buNone/>
              <a:defRPr sz="1800" b="1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237F11-76DB-4DD9-9747-3F38D05BA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59F581-81B0-44B3-ABA5-A25CA4BAE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10D591-ADCF-4300-8282-72AE357F3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689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E5C77-55F8-4677-A96C-E6D3F5545D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none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A064EF-ADDA-4943-8F87-A7469D7997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B0D493-D1E7-4358-95E9-B5B80A49E6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E98326-3276-4B9E-960F-10C6677BF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4C3AC2-288D-4FEE-BF80-0EAEDDFAB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467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3333C6A-5417-40BD-BF7A-9405832237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>
            <a:lvl1pPr>
              <a:defRPr cap="none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3BCB45-B343-46F6-9718-AA0D68CED1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BDA2A4-FD34-4E17-908F-4367B1E64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B87AE3-776D-451D-AA52-C06B74724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A0C4D5-BE1E-4D6A-9196-E0F9E42B2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883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D75558-A264-444E-829B-51AAE6B4BF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none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8D9373-37D1-4135-8D34-755E139F79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5E4A6B-1966-4E57-9FB8-8B111E97BC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3FC3DD-F2BE-41FF-895B-00129AAB1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1F830C-8424-4FAF-A011-605AE1D14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811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0A1BE8-ECC1-4027-B16E-C7BECCA9D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 cap="none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46C7E1-471A-46AA-8068-98E68C0C20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7C9F8F-EC48-4D16-B4C6-023A7B607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9FA5B3-F726-417B-932A-B93E0C8F5A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7D21F1-1A24-43EA-AB09-3024C491E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415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16569-B648-4D50-BEB8-E8DAE24D6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none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0831B3-A1FD-470C-BEEE-4CFB441502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4493"/>
            <a:ext cx="5181600" cy="42524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F34A17-C244-438C-9AE3-FB9B3CE3BD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4493"/>
            <a:ext cx="5181600" cy="42524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CFA3AA-3FC1-4B98-8F99-1726F1AC0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E10883-BACC-41A1-9067-ECFDB937D7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7660A2-13C9-4432-A6EB-A4FF3D78F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438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7C843-C993-4E9C-80DD-3620816E5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 cap="none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91A8E3-B066-4511-9C6E-A3435B64DD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734325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E86B63-4102-4802-94D7-F138F80F3E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58237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C924765-08A7-4A60-86DC-DC420F60BB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734325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AA2795-EFB6-4000-8F25-FBB62646C0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58237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942CFB-FE12-494A-9C41-3CB90F07B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C3A07E3-59E1-4EBD-9687-4B6ABE96AC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CF7BB23-7539-4674-8B66-ACEFF9468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098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5841DB-C73C-4968-B434-A6AA14DAF6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none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08152BF-92C7-4BF5-A9DB-16A0BF0F5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289DB7-F492-4037-A439-D70F7E556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FA96F1-8B8A-4E83-B3C2-E10DE522A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211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8031033-9688-463F-9614-47F2F5BC6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85B8DB2-C14B-45AC-ACAF-8702DF59C6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01DA57-8D4E-4075-9460-4F03DF8AA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6012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2CBE2C-9DAA-489D-AC88-15CBBA8A9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 cap="none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E124BE-E494-445A-A4FB-A2A8F28F0C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2446DE-9A32-4774-9F7C-86678CA90E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00115D-61B3-46D0-B4D3-30C374B52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3C2AFC-D0F8-469F-B1E0-123C2E066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B9BCDA-9EF7-4531-8021-AF7B30751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310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0AE558-F89F-4688-94E5-77F37D49F1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 cap="none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BCD35AF-8CA2-49BB-BAE9-F29A0186EC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5CAA98-55BD-4118-A8AF-D603060784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BFF4C5-82A8-4AD8-B7E2-2882F65768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60B401-B64F-417B-8AD6-581A22E5E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24BD4C-7149-44BF-8150-F72CAA95A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84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4436E0F2-A64B-471E-93C0-8DFE08CC57C8}"/>
              </a:ext>
            </a:extLst>
          </p:cNvPr>
          <p:cNvCxnSpPr>
            <a:cxnSpLocks/>
          </p:cNvCxnSpPr>
          <p:nvPr/>
        </p:nvCxnSpPr>
        <p:spPr>
          <a:xfrm flipH="1">
            <a:off x="0" y="0"/>
            <a:ext cx="3119718" cy="68580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DC1E3AB1-2A8C-4607-9FAE-D8BDB280FE1A}"/>
              </a:ext>
            </a:extLst>
          </p:cNvPr>
          <p:cNvCxnSpPr>
            <a:cxnSpLocks/>
          </p:cNvCxnSpPr>
          <p:nvPr/>
        </p:nvCxnSpPr>
        <p:spPr>
          <a:xfrm flipH="1">
            <a:off x="0" y="0"/>
            <a:ext cx="903768" cy="65436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6D66059-832F-40B6-A35F-F56C8F38A1E7}"/>
              </a:ext>
            </a:extLst>
          </p:cNvPr>
          <p:cNvCxnSpPr>
            <a:cxnSpLocks/>
          </p:cNvCxnSpPr>
          <p:nvPr/>
        </p:nvCxnSpPr>
        <p:spPr>
          <a:xfrm flipH="1" flipV="1">
            <a:off x="-42863" y="5791200"/>
            <a:ext cx="6286501" cy="1066801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A515E2ED-7EA9-448D-83FA-54C3DF9723BD}"/>
              </a:ext>
            </a:extLst>
          </p:cNvPr>
          <p:cNvCxnSpPr>
            <a:cxnSpLocks/>
          </p:cNvCxnSpPr>
          <p:nvPr/>
        </p:nvCxnSpPr>
        <p:spPr>
          <a:xfrm flipH="1">
            <a:off x="8462964" y="5848350"/>
            <a:ext cx="3729036" cy="100965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20595356-EABD-4767-AC9D-EA21FF115EC0}"/>
              </a:ext>
            </a:extLst>
          </p:cNvPr>
          <p:cNvCxnSpPr>
            <a:cxnSpLocks/>
          </p:cNvCxnSpPr>
          <p:nvPr/>
        </p:nvCxnSpPr>
        <p:spPr>
          <a:xfrm flipH="1">
            <a:off x="11543158" y="1647825"/>
            <a:ext cx="648842" cy="52101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28CD9F06-9628-469C-B788-A894E3E08281}"/>
              </a:ext>
            </a:extLst>
          </p:cNvPr>
          <p:cNvCxnSpPr>
            <a:cxnSpLocks/>
          </p:cNvCxnSpPr>
          <p:nvPr/>
        </p:nvCxnSpPr>
        <p:spPr>
          <a:xfrm flipH="1" flipV="1">
            <a:off x="10781554" y="0"/>
            <a:ext cx="1410446" cy="425834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8550A431-0B61-421B-B4B7-24C0CFF0F938}"/>
              </a:ext>
            </a:extLst>
          </p:cNvPr>
          <p:cNvCxnSpPr>
            <a:cxnSpLocks/>
          </p:cNvCxnSpPr>
          <p:nvPr/>
        </p:nvCxnSpPr>
        <p:spPr>
          <a:xfrm flipH="1" flipV="1">
            <a:off x="6529388" y="-4763"/>
            <a:ext cx="5662612" cy="9319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5B94C5-D205-4339-B029-5D0FD2E5F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533401"/>
            <a:ext cx="9906000" cy="13821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6DC5C-BD34-4CE4-8AA7-A6A4B9516F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43000" y="2009554"/>
            <a:ext cx="9906000" cy="40244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F192A7-D622-449D-9FC2-48FDE4D690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37102" y="6398878"/>
            <a:ext cx="419390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100">
                <a:solidFill>
                  <a:schemeClr val="tx2"/>
                </a:solidFill>
                <a:latin typeface="+mn-lt"/>
              </a:defRPr>
            </a:lvl1pPr>
          </a:lstStyle>
          <a:p>
            <a:fld id="{11EAACC7-3B3F-47D1-959A-EF58926E955E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35B93C-2BE9-4847-BFE5-D3CBCC6E94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4429" y="6398878"/>
            <a:ext cx="4497315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 b="1" spc="30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70A99-395E-4F22-8AAB-6C7EE743D7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02477" y="6398878"/>
            <a:ext cx="470887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100">
                <a:solidFill>
                  <a:schemeClr val="tx2"/>
                </a:solidFill>
                <a:latin typeface="+mn-lt"/>
              </a:defRPr>
            </a:lvl1pPr>
          </a:lstStyle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733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62" r:id="rId4"/>
    <p:sldLayoutId id="2147483663" r:id="rId5"/>
    <p:sldLayoutId id="2147483668" r:id="rId6"/>
    <p:sldLayoutId id="2147483664" r:id="rId7"/>
    <p:sldLayoutId id="2147483665" r:id="rId8"/>
    <p:sldLayoutId id="2147483666" r:id="rId9"/>
    <p:sldLayoutId id="2147483667" r:id="rId10"/>
    <p:sldLayoutId id="214748366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i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SzPct val="80000"/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2950D9A-4705-4314-961A-4F88B2CE41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CD549D-D1CA-6C22-C3FB-E76BB7B913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6063" y="1074575"/>
            <a:ext cx="7483642" cy="2085472"/>
          </a:xfrm>
        </p:spPr>
        <p:txBody>
          <a:bodyPr>
            <a:normAutofit fontScale="77500" lnSpcReduction="20000"/>
          </a:bodyPr>
          <a:lstStyle/>
          <a:p>
            <a:pPr algn="l">
              <a:spcAft>
                <a:spcPts val="600"/>
              </a:spcAft>
            </a:pPr>
            <a:r>
              <a:rPr lang="en-US" sz="4000" dirty="0"/>
              <a:t>Master Fee Schedule, Impact fees, and cost recovery process: </a:t>
            </a:r>
          </a:p>
          <a:p>
            <a:pPr algn="l">
              <a:spcAft>
                <a:spcPts val="1200"/>
              </a:spcAft>
            </a:pPr>
            <a:r>
              <a:rPr lang="en-US" sz="4100" i="1" cap="none" dirty="0">
                <a:latin typeface="+mj-lt"/>
              </a:rPr>
              <a:t>Why do Cities charge fees?</a:t>
            </a:r>
          </a:p>
          <a:p>
            <a:pPr algn="l"/>
            <a:endParaRPr lang="en-US" sz="4000" dirty="0"/>
          </a:p>
        </p:txBody>
      </p:sp>
      <p:pic>
        <p:nvPicPr>
          <p:cNvPr id="4" name="Picture 3" descr="Cloudy oil paint art">
            <a:extLst>
              <a:ext uri="{FF2B5EF4-FFF2-40B4-BE49-F238E27FC236}">
                <a16:creationId xmlns:a16="http://schemas.microsoft.com/office/drawing/2014/main" id="{6259A35B-8E87-F015-C493-E6F2DD82003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076" r="64592" b="2"/>
          <a:stretch/>
        </p:blipFill>
        <p:spPr>
          <a:xfrm>
            <a:off x="8658226" y="-4762"/>
            <a:ext cx="3541857" cy="6886079"/>
          </a:xfrm>
          <a:custGeom>
            <a:avLst/>
            <a:gdLst/>
            <a:ahLst/>
            <a:cxnLst/>
            <a:rect l="l" t="t" r="r" b="b"/>
            <a:pathLst>
              <a:path w="3541857" h="6886079">
                <a:moveTo>
                  <a:pt x="1248072" y="0"/>
                </a:moveTo>
                <a:lnTo>
                  <a:pt x="3541857" y="0"/>
                </a:lnTo>
                <a:lnTo>
                  <a:pt x="3541857" y="6886079"/>
                </a:lnTo>
                <a:lnTo>
                  <a:pt x="0" y="6864521"/>
                </a:lnTo>
                <a:close/>
              </a:path>
            </a:pathLst>
          </a:cu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3AC671C-E66F-43C5-A66A-C477339DD2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8878186" y="1"/>
            <a:ext cx="345294" cy="688131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EE10AC2-20ED-4628-9A8E-14F8437B55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6794205" y="-4764"/>
            <a:ext cx="5397796" cy="1041438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0EFC08A-9C25-E188-12F5-F1A28DA29366}"/>
              </a:ext>
            </a:extLst>
          </p:cNvPr>
          <p:cNvCxnSpPr/>
          <p:nvPr/>
        </p:nvCxnSpPr>
        <p:spPr>
          <a:xfrm>
            <a:off x="834190" y="2887576"/>
            <a:ext cx="7387389" cy="0"/>
          </a:xfrm>
          <a:prstGeom prst="line">
            <a:avLst/>
          </a:prstGeom>
          <a:ln w="38100"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7" name="Subtitle 2">
            <a:extLst>
              <a:ext uri="{FF2B5EF4-FFF2-40B4-BE49-F238E27FC236}">
                <a16:creationId xmlns:a16="http://schemas.microsoft.com/office/drawing/2014/main" id="{3B50C8F9-1CC7-2CE2-E215-07C66FC13C44}"/>
              </a:ext>
            </a:extLst>
          </p:cNvPr>
          <p:cNvSpPr txBox="1">
            <a:spLocks/>
          </p:cNvSpPr>
          <p:nvPr/>
        </p:nvSpPr>
        <p:spPr>
          <a:xfrm>
            <a:off x="787819" y="2901413"/>
            <a:ext cx="7387389" cy="7617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80000"/>
              <a:buFont typeface="Arial" panose="020B0604020202020204" pitchFamily="34" charset="0"/>
              <a:buNone/>
              <a:defRPr sz="1800" b="1" kern="1200" cap="all" spc="3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SzPct val="80000"/>
              <a:buFont typeface="Arial" panose="020B0604020202020204" pitchFamily="34" charset="0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SzPct val="80000"/>
              <a:buFont typeface="Arial" panose="020B0604020202020204" pitchFamily="34" charset="0"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SzPct val="80000"/>
              <a:buFont typeface="Arial" panose="020B0604020202020204" pitchFamily="34" charset="0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SzPct val="80000"/>
              <a:buFont typeface="Arial" panose="020B0604020202020204" pitchFamily="34" charset="0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3100" cap="none" dirty="0"/>
              <a:t>Council Study Session | July 25, 2023</a:t>
            </a:r>
          </a:p>
        </p:txBody>
      </p:sp>
    </p:spTree>
    <p:extLst>
      <p:ext uri="{BB962C8B-B14F-4D97-AF65-F5344CB8AC3E}">
        <p14:creationId xmlns:p14="http://schemas.microsoft.com/office/powerpoint/2010/main" val="18562822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2950D9A-4705-4314-961A-4F88B2CE41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CD549D-D1CA-6C22-C3FB-E76BB7B913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71734" y="620876"/>
            <a:ext cx="7275621" cy="1066522"/>
          </a:xfrm>
        </p:spPr>
        <p:txBody>
          <a:bodyPr>
            <a:normAutofit/>
          </a:bodyPr>
          <a:lstStyle/>
          <a:p>
            <a:pPr algn="l"/>
            <a:r>
              <a:rPr lang="en-US" sz="4000" dirty="0"/>
              <a:t>DIF Benefits</a:t>
            </a:r>
          </a:p>
        </p:txBody>
      </p:sp>
      <p:pic>
        <p:nvPicPr>
          <p:cNvPr id="4" name="Picture 3" descr="Cloudy oil paint art">
            <a:extLst>
              <a:ext uri="{FF2B5EF4-FFF2-40B4-BE49-F238E27FC236}">
                <a16:creationId xmlns:a16="http://schemas.microsoft.com/office/drawing/2014/main" id="{6259A35B-8E87-F015-C493-E6F2DD82003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076" r="64592" b="2"/>
          <a:stretch/>
        </p:blipFill>
        <p:spPr>
          <a:xfrm>
            <a:off x="8658226" y="-4762"/>
            <a:ext cx="3541857" cy="6886079"/>
          </a:xfrm>
          <a:custGeom>
            <a:avLst/>
            <a:gdLst/>
            <a:ahLst/>
            <a:cxnLst/>
            <a:rect l="l" t="t" r="r" b="b"/>
            <a:pathLst>
              <a:path w="3541857" h="6886079">
                <a:moveTo>
                  <a:pt x="1248072" y="0"/>
                </a:moveTo>
                <a:lnTo>
                  <a:pt x="3541857" y="0"/>
                </a:lnTo>
                <a:lnTo>
                  <a:pt x="3541857" y="6886079"/>
                </a:lnTo>
                <a:lnTo>
                  <a:pt x="0" y="6864521"/>
                </a:lnTo>
                <a:close/>
              </a:path>
            </a:pathLst>
          </a:cu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3AC671C-E66F-43C5-A66A-C477339DD2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8878186" y="1"/>
            <a:ext cx="345294" cy="688131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EE10AC2-20ED-4628-9A8E-14F8437B55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6794205" y="-4764"/>
            <a:ext cx="5397796" cy="1041438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46954381-2E77-A84F-2B2D-49F8ADF83A5B}"/>
              </a:ext>
            </a:extLst>
          </p:cNvPr>
          <p:cNvSpPr txBox="1"/>
          <p:nvPr/>
        </p:nvSpPr>
        <p:spPr>
          <a:xfrm>
            <a:off x="743691" y="1545451"/>
            <a:ext cx="790645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 </a:t>
            </a:r>
          </a:p>
          <a:p>
            <a:endParaRPr lang="en-US" sz="24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3200" dirty="0">
                <a:latin typeface="+mj-lt"/>
              </a:rPr>
              <a:t>Ensures that impacts of new development are paid for by the developers and new members of the population.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sz="3200" dirty="0">
              <a:latin typeface="+mj-lt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3200" dirty="0">
                <a:latin typeface="+mj-lt"/>
              </a:rPr>
              <a:t>Used to fund new or expanded facilities to service the needs of a growing population.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871069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2950D9A-4705-4314-961A-4F88B2CE41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CD549D-D1CA-6C22-C3FB-E76BB7B913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71734" y="620876"/>
            <a:ext cx="7275621" cy="1066522"/>
          </a:xfrm>
        </p:spPr>
        <p:txBody>
          <a:bodyPr>
            <a:normAutofit/>
          </a:bodyPr>
          <a:lstStyle/>
          <a:p>
            <a:pPr algn="l"/>
            <a:r>
              <a:rPr lang="en-US" sz="4000" dirty="0" err="1"/>
              <a:t>Dif</a:t>
            </a:r>
            <a:r>
              <a:rPr lang="en-US" sz="4000" dirty="0"/>
              <a:t> Restrictions</a:t>
            </a:r>
          </a:p>
        </p:txBody>
      </p:sp>
      <p:pic>
        <p:nvPicPr>
          <p:cNvPr id="4" name="Picture 3" descr="Cloudy oil paint art">
            <a:extLst>
              <a:ext uri="{FF2B5EF4-FFF2-40B4-BE49-F238E27FC236}">
                <a16:creationId xmlns:a16="http://schemas.microsoft.com/office/drawing/2014/main" id="{6259A35B-8E87-F015-C493-E6F2DD82003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076" r="64592" b="2"/>
          <a:stretch/>
        </p:blipFill>
        <p:spPr>
          <a:xfrm>
            <a:off x="8658226" y="-4762"/>
            <a:ext cx="3541857" cy="6886079"/>
          </a:xfrm>
          <a:custGeom>
            <a:avLst/>
            <a:gdLst/>
            <a:ahLst/>
            <a:cxnLst/>
            <a:rect l="l" t="t" r="r" b="b"/>
            <a:pathLst>
              <a:path w="3541857" h="6886079">
                <a:moveTo>
                  <a:pt x="1248072" y="0"/>
                </a:moveTo>
                <a:lnTo>
                  <a:pt x="3541857" y="0"/>
                </a:lnTo>
                <a:lnTo>
                  <a:pt x="3541857" y="6886079"/>
                </a:lnTo>
                <a:lnTo>
                  <a:pt x="0" y="6864521"/>
                </a:lnTo>
                <a:close/>
              </a:path>
            </a:pathLst>
          </a:cu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3AC671C-E66F-43C5-A66A-C477339DD2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8878186" y="1"/>
            <a:ext cx="345294" cy="688131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EE10AC2-20ED-4628-9A8E-14F8437B55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6794205" y="-4764"/>
            <a:ext cx="5397796" cy="1041438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46954381-2E77-A84F-2B2D-49F8ADF83A5B}"/>
              </a:ext>
            </a:extLst>
          </p:cNvPr>
          <p:cNvSpPr txBox="1"/>
          <p:nvPr/>
        </p:nvSpPr>
        <p:spPr>
          <a:xfrm>
            <a:off x="861754" y="1712809"/>
            <a:ext cx="768649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3200" dirty="0">
                <a:latin typeface="+mj-lt"/>
              </a:rPr>
              <a:t>Fees are collected for public facility improvements only.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en-US" sz="3200" dirty="0">
              <a:latin typeface="+mj-lt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3200" dirty="0">
                <a:latin typeface="+mj-lt"/>
              </a:rPr>
              <a:t>Fees can only fund public facilities or infrastructure needed as a result of </a:t>
            </a:r>
            <a:br>
              <a:rPr lang="en-US" sz="3200" dirty="0">
                <a:latin typeface="+mj-lt"/>
              </a:rPr>
            </a:br>
            <a:r>
              <a:rPr lang="en-US" sz="3200" dirty="0">
                <a:latin typeface="+mj-lt"/>
              </a:rPr>
              <a:t>new development. 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en-US" sz="3200" dirty="0">
              <a:latin typeface="+mj-lt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3200" dirty="0">
                <a:latin typeface="+mj-lt"/>
              </a:rPr>
              <a:t>Fees cannot be used for maintenance,</a:t>
            </a:r>
            <a:r>
              <a:rPr lang="en-US" sz="3200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3200" dirty="0">
                <a:latin typeface="+mj-lt"/>
              </a:rPr>
              <a:t>to repair existing facility or infrastructure deficiencies.</a:t>
            </a:r>
          </a:p>
        </p:txBody>
      </p:sp>
    </p:spTree>
    <p:extLst>
      <p:ext uri="{BB962C8B-B14F-4D97-AF65-F5344CB8AC3E}">
        <p14:creationId xmlns:p14="http://schemas.microsoft.com/office/powerpoint/2010/main" val="3541023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2950D9A-4705-4314-961A-4F88B2CE41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CD549D-D1CA-6C22-C3FB-E76BB7B913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54101" y="526730"/>
            <a:ext cx="6934199" cy="1066522"/>
          </a:xfrm>
        </p:spPr>
        <p:txBody>
          <a:bodyPr>
            <a:noAutofit/>
          </a:bodyPr>
          <a:lstStyle/>
          <a:p>
            <a:pPr algn="l"/>
            <a:r>
              <a:rPr lang="en-US" sz="4000" dirty="0" err="1"/>
              <a:t>Dif</a:t>
            </a:r>
            <a:r>
              <a:rPr lang="en-US" sz="4000" dirty="0"/>
              <a:t> Restrictions (cont.)</a:t>
            </a:r>
          </a:p>
        </p:txBody>
      </p:sp>
      <p:pic>
        <p:nvPicPr>
          <p:cNvPr id="4" name="Picture 3" descr="Cloudy oil paint art">
            <a:extLst>
              <a:ext uri="{FF2B5EF4-FFF2-40B4-BE49-F238E27FC236}">
                <a16:creationId xmlns:a16="http://schemas.microsoft.com/office/drawing/2014/main" id="{6259A35B-8E87-F015-C493-E6F2DD82003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076" r="64592" b="2"/>
          <a:stretch/>
        </p:blipFill>
        <p:spPr>
          <a:xfrm>
            <a:off x="8658226" y="-4762"/>
            <a:ext cx="3541857" cy="6886079"/>
          </a:xfrm>
          <a:custGeom>
            <a:avLst/>
            <a:gdLst/>
            <a:ahLst/>
            <a:cxnLst/>
            <a:rect l="l" t="t" r="r" b="b"/>
            <a:pathLst>
              <a:path w="3541857" h="6886079">
                <a:moveTo>
                  <a:pt x="1248072" y="0"/>
                </a:moveTo>
                <a:lnTo>
                  <a:pt x="3541857" y="0"/>
                </a:lnTo>
                <a:lnTo>
                  <a:pt x="3541857" y="6886079"/>
                </a:lnTo>
                <a:lnTo>
                  <a:pt x="0" y="6864521"/>
                </a:lnTo>
                <a:close/>
              </a:path>
            </a:pathLst>
          </a:cu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3AC671C-E66F-43C5-A66A-C477339DD2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8878186" y="1"/>
            <a:ext cx="345294" cy="688131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EE10AC2-20ED-4628-9A8E-14F8437B55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6794205" y="-4764"/>
            <a:ext cx="5397796" cy="1041438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00557D9F-31AA-D5E6-88E5-15AC6C39496E}"/>
              </a:ext>
            </a:extLst>
          </p:cNvPr>
          <p:cNvSpPr txBox="1"/>
          <p:nvPr/>
        </p:nvSpPr>
        <p:spPr>
          <a:xfrm>
            <a:off x="876856" y="1943059"/>
            <a:ext cx="7641669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3200" dirty="0">
                <a:latin typeface="+mj-lt"/>
              </a:rPr>
              <a:t>Use of fees must be based on a rational nexus between new development and the costs of new facilities to accommodate a growing population.  </a:t>
            </a:r>
            <a:br>
              <a:rPr lang="en-US" sz="3200" dirty="0">
                <a:latin typeface="+mj-lt"/>
              </a:rPr>
            </a:br>
            <a:endParaRPr lang="en-US" sz="3200" dirty="0">
              <a:latin typeface="+mj-lt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3200" dirty="0">
                <a:latin typeface="+mj-lt"/>
              </a:rPr>
              <a:t>The nexus study identifies activities that the DIF can be used for </a:t>
            </a:r>
            <a:r>
              <a:rPr lang="en-US" sz="3200" b="1" i="1" u="sng" dirty="0">
                <a:latin typeface="+mj-lt"/>
              </a:rPr>
              <a:t>and</a:t>
            </a:r>
            <a:r>
              <a:rPr lang="en-US" sz="3200" dirty="0">
                <a:latin typeface="+mj-lt"/>
              </a:rPr>
              <a:t> meet the requirements established by AB 1600.</a:t>
            </a:r>
          </a:p>
        </p:txBody>
      </p:sp>
    </p:spTree>
    <p:extLst>
      <p:ext uri="{BB962C8B-B14F-4D97-AF65-F5344CB8AC3E}">
        <p14:creationId xmlns:p14="http://schemas.microsoft.com/office/powerpoint/2010/main" val="7626695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2950D9A-4705-4314-961A-4F88B2CE41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CD549D-D1CA-6C22-C3FB-E76BB7B913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71047" y="663927"/>
            <a:ext cx="7275621" cy="792127"/>
          </a:xfrm>
        </p:spPr>
        <p:txBody>
          <a:bodyPr>
            <a:normAutofit/>
          </a:bodyPr>
          <a:lstStyle/>
          <a:p>
            <a:pPr algn="l"/>
            <a:r>
              <a:rPr lang="en-US" sz="4000" dirty="0"/>
              <a:t>Current Impact Fees</a:t>
            </a:r>
          </a:p>
        </p:txBody>
      </p:sp>
      <p:pic>
        <p:nvPicPr>
          <p:cNvPr id="4" name="Picture 3" descr="Cloudy oil paint art">
            <a:extLst>
              <a:ext uri="{FF2B5EF4-FFF2-40B4-BE49-F238E27FC236}">
                <a16:creationId xmlns:a16="http://schemas.microsoft.com/office/drawing/2014/main" id="{6259A35B-8E87-F015-C493-E6F2DD82003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076" r="64592" b="2"/>
          <a:stretch/>
        </p:blipFill>
        <p:spPr>
          <a:xfrm>
            <a:off x="8658226" y="-4762"/>
            <a:ext cx="3541857" cy="6886079"/>
          </a:xfrm>
          <a:custGeom>
            <a:avLst/>
            <a:gdLst/>
            <a:ahLst/>
            <a:cxnLst/>
            <a:rect l="l" t="t" r="r" b="b"/>
            <a:pathLst>
              <a:path w="3541857" h="6886079">
                <a:moveTo>
                  <a:pt x="1248072" y="0"/>
                </a:moveTo>
                <a:lnTo>
                  <a:pt x="3541857" y="0"/>
                </a:lnTo>
                <a:lnTo>
                  <a:pt x="3541857" y="6886079"/>
                </a:lnTo>
                <a:lnTo>
                  <a:pt x="0" y="6864521"/>
                </a:lnTo>
                <a:close/>
              </a:path>
            </a:pathLst>
          </a:cu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3AC671C-E66F-43C5-A66A-C477339DD2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8878186" y="1"/>
            <a:ext cx="345294" cy="688131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EE10AC2-20ED-4628-9A8E-14F8437B55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6794205" y="-4764"/>
            <a:ext cx="5397796" cy="1041438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0CB731E8-B524-0218-BB56-B8A348AF44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0289" y="2533650"/>
            <a:ext cx="8459814" cy="276238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98D44C9E-056C-754F-C969-9024A9ADEA2E}"/>
              </a:ext>
            </a:extLst>
          </p:cNvPr>
          <p:cNvSpPr txBox="1"/>
          <p:nvPr/>
        </p:nvSpPr>
        <p:spPr>
          <a:xfrm>
            <a:off x="3172248" y="1925558"/>
            <a:ext cx="33520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Current Impact Fees</a:t>
            </a:r>
          </a:p>
        </p:txBody>
      </p:sp>
    </p:spTree>
    <p:extLst>
      <p:ext uri="{BB962C8B-B14F-4D97-AF65-F5344CB8AC3E}">
        <p14:creationId xmlns:p14="http://schemas.microsoft.com/office/powerpoint/2010/main" val="29331917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2950D9A-4705-4314-961A-4F88B2CE41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CD549D-D1CA-6C22-C3FB-E76BB7B913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27419" y="686981"/>
            <a:ext cx="7275621" cy="792127"/>
          </a:xfrm>
        </p:spPr>
        <p:txBody>
          <a:bodyPr>
            <a:normAutofit/>
          </a:bodyPr>
          <a:lstStyle/>
          <a:p>
            <a:pPr algn="l"/>
            <a:r>
              <a:rPr lang="en-US" sz="4000" dirty="0"/>
              <a:t>Library improvements</a:t>
            </a:r>
          </a:p>
        </p:txBody>
      </p:sp>
      <p:pic>
        <p:nvPicPr>
          <p:cNvPr id="4" name="Picture 3" descr="Cloudy oil paint art">
            <a:extLst>
              <a:ext uri="{FF2B5EF4-FFF2-40B4-BE49-F238E27FC236}">
                <a16:creationId xmlns:a16="http://schemas.microsoft.com/office/drawing/2014/main" id="{6259A35B-8E87-F015-C493-E6F2DD82003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076" r="64592" b="2"/>
          <a:stretch/>
        </p:blipFill>
        <p:spPr>
          <a:xfrm>
            <a:off x="8658226" y="-4762"/>
            <a:ext cx="3541857" cy="6886079"/>
          </a:xfrm>
          <a:custGeom>
            <a:avLst/>
            <a:gdLst/>
            <a:ahLst/>
            <a:cxnLst/>
            <a:rect l="l" t="t" r="r" b="b"/>
            <a:pathLst>
              <a:path w="3541857" h="6886079">
                <a:moveTo>
                  <a:pt x="1248072" y="0"/>
                </a:moveTo>
                <a:lnTo>
                  <a:pt x="3541857" y="0"/>
                </a:lnTo>
                <a:lnTo>
                  <a:pt x="3541857" y="6886079"/>
                </a:lnTo>
                <a:lnTo>
                  <a:pt x="0" y="6864521"/>
                </a:lnTo>
                <a:close/>
              </a:path>
            </a:pathLst>
          </a:cu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3AC671C-E66F-43C5-A66A-C477339DD2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8878186" y="1"/>
            <a:ext cx="345294" cy="688131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EE10AC2-20ED-4628-9A8E-14F8437B55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6794205" y="-4764"/>
            <a:ext cx="5397796" cy="1041438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A0686882-95B7-667A-1693-B9ADABEBEE45}"/>
              </a:ext>
            </a:extLst>
          </p:cNvPr>
          <p:cNvSpPr txBox="1"/>
          <p:nvPr/>
        </p:nvSpPr>
        <p:spPr>
          <a:xfrm>
            <a:off x="927419" y="3306779"/>
            <a:ext cx="8268333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3200" dirty="0">
                <a:latin typeface="+mj-lt"/>
              </a:rPr>
              <a:t>An additional 3,063 square feet of library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3200" dirty="0">
                <a:latin typeface="+mj-lt"/>
              </a:rPr>
              <a:t>27,032 new books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3200" dirty="0">
                <a:latin typeface="+mj-lt"/>
              </a:rPr>
              <a:t>2.5 new computer workstations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CBE01DE-6272-E350-3DA3-5621FDDC95AD}"/>
              </a:ext>
            </a:extLst>
          </p:cNvPr>
          <p:cNvSpPr txBox="1"/>
          <p:nvPr/>
        </p:nvSpPr>
        <p:spPr>
          <a:xfrm>
            <a:off x="977553" y="1581314"/>
            <a:ext cx="768067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+mj-lt"/>
              </a:rPr>
              <a:t>Current funds – $142,214</a:t>
            </a:r>
          </a:p>
          <a:p>
            <a:r>
              <a:rPr lang="en-US" sz="3200" b="1" dirty="0">
                <a:latin typeface="+mj-lt"/>
              </a:rPr>
              <a:t>Projects identified in 2008 DIF Report where money can be spent:</a:t>
            </a:r>
          </a:p>
        </p:txBody>
      </p:sp>
    </p:spTree>
    <p:extLst>
      <p:ext uri="{BB962C8B-B14F-4D97-AF65-F5344CB8AC3E}">
        <p14:creationId xmlns:p14="http://schemas.microsoft.com/office/powerpoint/2010/main" val="35759111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2950D9A-4705-4314-961A-4F88B2CE41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CD549D-D1CA-6C22-C3FB-E76BB7B913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7590" y="489522"/>
            <a:ext cx="9891409" cy="829620"/>
          </a:xfrm>
        </p:spPr>
        <p:txBody>
          <a:bodyPr>
            <a:noAutofit/>
          </a:bodyPr>
          <a:lstStyle/>
          <a:p>
            <a:pPr algn="l"/>
            <a:r>
              <a:rPr lang="en-US" sz="3600" dirty="0"/>
              <a:t>Parks and Recreation improvements</a:t>
            </a:r>
          </a:p>
        </p:txBody>
      </p:sp>
      <p:pic>
        <p:nvPicPr>
          <p:cNvPr id="4" name="Picture 3" descr="Cloudy oil paint art">
            <a:extLst>
              <a:ext uri="{FF2B5EF4-FFF2-40B4-BE49-F238E27FC236}">
                <a16:creationId xmlns:a16="http://schemas.microsoft.com/office/drawing/2014/main" id="{6259A35B-8E87-F015-C493-E6F2DD82003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076" r="64592" b="2"/>
          <a:stretch/>
        </p:blipFill>
        <p:spPr>
          <a:xfrm>
            <a:off x="8658226" y="-4762"/>
            <a:ext cx="3541857" cy="6886079"/>
          </a:xfrm>
          <a:custGeom>
            <a:avLst/>
            <a:gdLst/>
            <a:ahLst/>
            <a:cxnLst/>
            <a:rect l="l" t="t" r="r" b="b"/>
            <a:pathLst>
              <a:path w="3541857" h="6886079">
                <a:moveTo>
                  <a:pt x="1248072" y="0"/>
                </a:moveTo>
                <a:lnTo>
                  <a:pt x="3541857" y="0"/>
                </a:lnTo>
                <a:lnTo>
                  <a:pt x="3541857" y="6886079"/>
                </a:lnTo>
                <a:lnTo>
                  <a:pt x="0" y="6864521"/>
                </a:lnTo>
                <a:close/>
              </a:path>
            </a:pathLst>
          </a:cu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3AC671C-E66F-43C5-A66A-C477339DD2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8878186" y="1"/>
            <a:ext cx="345294" cy="688131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EE10AC2-20ED-4628-9A8E-14F8437B55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6794205" y="-4764"/>
            <a:ext cx="5397796" cy="1041438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036C3D95-9969-D38F-F0DD-8C5F0E2B5195}"/>
              </a:ext>
            </a:extLst>
          </p:cNvPr>
          <p:cNvSpPr txBox="1"/>
          <p:nvPr/>
        </p:nvSpPr>
        <p:spPr>
          <a:xfrm>
            <a:off x="658749" y="1223888"/>
            <a:ext cx="8219436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+mj-lt"/>
              </a:rPr>
              <a:t>Current funds - $334,783</a:t>
            </a:r>
          </a:p>
          <a:p>
            <a:r>
              <a:rPr lang="en-US" sz="2400" b="1" dirty="0">
                <a:latin typeface="+mj-lt"/>
              </a:rPr>
              <a:t>Projects identified in 2008 DIF Report where money can be spent:</a:t>
            </a:r>
          </a:p>
          <a:p>
            <a:endParaRPr lang="en-US" sz="3200" b="1" dirty="0">
              <a:latin typeface="+mj-lt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F8DD14B-723C-8E61-65D5-B1E01A3CA4C5}"/>
              </a:ext>
            </a:extLst>
          </p:cNvPr>
          <p:cNvSpPr txBox="1"/>
          <p:nvPr/>
        </p:nvSpPr>
        <p:spPr>
          <a:xfrm>
            <a:off x="658749" y="2645949"/>
            <a:ext cx="8765010" cy="4026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Solar lights for park around play equipment/pathways and pedestrian walkway lighting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2 new softball fields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Bike paths/BMX course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Warm-up areas for softball pitchers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Coin/token operated softball lights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Pathways in parks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Trees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2 soccer fields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14 acres of additional parks</a:t>
            </a:r>
          </a:p>
        </p:txBody>
      </p:sp>
    </p:spTree>
    <p:extLst>
      <p:ext uri="{BB962C8B-B14F-4D97-AF65-F5344CB8AC3E}">
        <p14:creationId xmlns:p14="http://schemas.microsoft.com/office/powerpoint/2010/main" val="36057327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2950D9A-4705-4314-961A-4F88B2CE41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CD549D-D1CA-6C22-C3FB-E76BB7B913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2644" y="363344"/>
            <a:ext cx="7835582" cy="1369977"/>
          </a:xfrm>
        </p:spPr>
        <p:txBody>
          <a:bodyPr>
            <a:noAutofit/>
          </a:bodyPr>
          <a:lstStyle/>
          <a:p>
            <a:pPr algn="l"/>
            <a:r>
              <a:rPr lang="en-US" sz="4000" dirty="0"/>
              <a:t>Freeway Interchange improvements</a:t>
            </a:r>
          </a:p>
        </p:txBody>
      </p:sp>
      <p:pic>
        <p:nvPicPr>
          <p:cNvPr id="4" name="Picture 3" descr="Cloudy oil paint art">
            <a:extLst>
              <a:ext uri="{FF2B5EF4-FFF2-40B4-BE49-F238E27FC236}">
                <a16:creationId xmlns:a16="http://schemas.microsoft.com/office/drawing/2014/main" id="{6259A35B-8E87-F015-C493-E6F2DD82003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076" r="64592" b="2"/>
          <a:stretch/>
        </p:blipFill>
        <p:spPr>
          <a:xfrm>
            <a:off x="8658226" y="-4762"/>
            <a:ext cx="3541857" cy="6886079"/>
          </a:xfrm>
          <a:custGeom>
            <a:avLst/>
            <a:gdLst/>
            <a:ahLst/>
            <a:cxnLst/>
            <a:rect l="l" t="t" r="r" b="b"/>
            <a:pathLst>
              <a:path w="3541857" h="6886079">
                <a:moveTo>
                  <a:pt x="1248072" y="0"/>
                </a:moveTo>
                <a:lnTo>
                  <a:pt x="3541857" y="0"/>
                </a:lnTo>
                <a:lnTo>
                  <a:pt x="3541857" y="6886079"/>
                </a:lnTo>
                <a:lnTo>
                  <a:pt x="0" y="6864521"/>
                </a:lnTo>
                <a:close/>
              </a:path>
            </a:pathLst>
          </a:cu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3AC671C-E66F-43C5-A66A-C477339DD2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8878186" y="1"/>
            <a:ext cx="345294" cy="688131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EE10AC2-20ED-4628-9A8E-14F8437B55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6794205" y="-4764"/>
            <a:ext cx="5397796" cy="1041438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6453C347-2554-2AFC-929F-0F40106AE22E}"/>
              </a:ext>
            </a:extLst>
          </p:cNvPr>
          <p:cNvSpPr txBox="1"/>
          <p:nvPr/>
        </p:nvSpPr>
        <p:spPr>
          <a:xfrm>
            <a:off x="822644" y="2096665"/>
            <a:ext cx="7827499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+mj-lt"/>
              </a:rPr>
              <a:t>Current Funds - $390,369</a:t>
            </a:r>
          </a:p>
          <a:p>
            <a:r>
              <a:rPr lang="en-US" sz="3200" b="1" dirty="0">
                <a:latin typeface="+mj-lt"/>
              </a:rPr>
              <a:t>Projects identified in 2008 DIF Report where money can be spent:</a:t>
            </a:r>
          </a:p>
          <a:p>
            <a:endParaRPr lang="en-US" sz="3200" dirty="0">
              <a:latin typeface="+mj-lt"/>
            </a:endParaRPr>
          </a:p>
          <a:p>
            <a:r>
              <a:rPr lang="en-US" sz="3200" dirty="0">
                <a:latin typeface="+mj-lt"/>
              </a:rPr>
              <a:t>Improvements to the Road 57/I-5 interchange to accommodate expansion to South Willows.</a:t>
            </a:r>
          </a:p>
        </p:txBody>
      </p:sp>
    </p:spTree>
    <p:extLst>
      <p:ext uri="{BB962C8B-B14F-4D97-AF65-F5344CB8AC3E}">
        <p14:creationId xmlns:p14="http://schemas.microsoft.com/office/powerpoint/2010/main" val="16426446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2950D9A-4705-4314-961A-4F88B2CE41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CD549D-D1CA-6C22-C3FB-E76BB7B913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6535" y="256205"/>
            <a:ext cx="8884298" cy="792127"/>
          </a:xfrm>
        </p:spPr>
        <p:txBody>
          <a:bodyPr>
            <a:noAutofit/>
          </a:bodyPr>
          <a:lstStyle/>
          <a:p>
            <a:pPr algn="l"/>
            <a:r>
              <a:rPr lang="en-US" sz="4000" dirty="0"/>
              <a:t>Street and traffic improvements</a:t>
            </a:r>
          </a:p>
          <a:p>
            <a:pPr algn="l"/>
            <a:endParaRPr lang="en-US" sz="4000" dirty="0"/>
          </a:p>
        </p:txBody>
      </p:sp>
      <p:pic>
        <p:nvPicPr>
          <p:cNvPr id="4" name="Picture 3" descr="Cloudy oil paint art">
            <a:extLst>
              <a:ext uri="{FF2B5EF4-FFF2-40B4-BE49-F238E27FC236}">
                <a16:creationId xmlns:a16="http://schemas.microsoft.com/office/drawing/2014/main" id="{6259A35B-8E87-F015-C493-E6F2DD82003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076" r="64592" b="2"/>
          <a:stretch/>
        </p:blipFill>
        <p:spPr>
          <a:xfrm>
            <a:off x="8658226" y="-4762"/>
            <a:ext cx="3541857" cy="6886079"/>
          </a:xfrm>
          <a:custGeom>
            <a:avLst/>
            <a:gdLst/>
            <a:ahLst/>
            <a:cxnLst/>
            <a:rect l="l" t="t" r="r" b="b"/>
            <a:pathLst>
              <a:path w="3541857" h="6886079">
                <a:moveTo>
                  <a:pt x="1248072" y="0"/>
                </a:moveTo>
                <a:lnTo>
                  <a:pt x="3541857" y="0"/>
                </a:lnTo>
                <a:lnTo>
                  <a:pt x="3541857" y="6886079"/>
                </a:lnTo>
                <a:lnTo>
                  <a:pt x="0" y="6864521"/>
                </a:lnTo>
                <a:close/>
              </a:path>
            </a:pathLst>
          </a:cu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3AC671C-E66F-43C5-A66A-C477339DD2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8878186" y="1"/>
            <a:ext cx="345294" cy="688131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EE10AC2-20ED-4628-9A8E-14F8437B55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6794205" y="-4764"/>
            <a:ext cx="5397796" cy="1041438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6453C347-2554-2AFC-929F-0F40106AE22E}"/>
              </a:ext>
            </a:extLst>
          </p:cNvPr>
          <p:cNvSpPr txBox="1"/>
          <p:nvPr/>
        </p:nvSpPr>
        <p:spPr>
          <a:xfrm>
            <a:off x="481449" y="1012148"/>
            <a:ext cx="838865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+mj-lt"/>
              </a:rPr>
              <a:t>Current Funds - $182,814</a:t>
            </a:r>
          </a:p>
          <a:p>
            <a:r>
              <a:rPr lang="en-US" sz="3200" b="1" dirty="0">
                <a:latin typeface="+mj-lt"/>
              </a:rPr>
              <a:t>Projects identified in 2008 DIF Report where money can be spent:</a:t>
            </a:r>
          </a:p>
          <a:p>
            <a:endParaRPr lang="en-US" sz="3200" b="1" dirty="0">
              <a:latin typeface="+mj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214F6E9-F092-A139-8F3F-6420BA36233D}"/>
              </a:ext>
            </a:extLst>
          </p:cNvPr>
          <p:cNvSpPr txBox="1"/>
          <p:nvPr/>
        </p:nvSpPr>
        <p:spPr>
          <a:xfrm>
            <a:off x="391084" y="2940542"/>
            <a:ext cx="8569384" cy="3262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200" dirty="0">
                <a:latin typeface="+mj-lt"/>
              </a:rPr>
              <a:t>Tehama @ Sycamore Streets – Right Lane &amp; Signal Modification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200" dirty="0">
                <a:latin typeface="+mj-lt"/>
              </a:rPr>
              <a:t>Tehama Street (Cedar Street to Road 53) – Widening to four lanes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200" dirty="0">
                <a:latin typeface="+mj-lt"/>
              </a:rPr>
              <a:t>Tehama Street @ GCID canal bridge modifications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200" dirty="0">
                <a:latin typeface="+mj-lt"/>
              </a:rPr>
              <a:t>Tehama Street (Northbound @ Road 53) – Right Turn Lane Improvements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200" dirty="0">
                <a:latin typeface="+mj-lt"/>
              </a:rPr>
              <a:t>Tehama Street @ Road 53 – Intersection Reconstruction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200" dirty="0">
                <a:latin typeface="+mj-lt"/>
              </a:rPr>
              <a:t>Road 53 westbound @ Tehama Street – Construct right turn lane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200" dirty="0">
                <a:latin typeface="+mj-lt"/>
              </a:rPr>
              <a:t>Sacramento Street @ GCID canal bridge modifications</a:t>
            </a:r>
          </a:p>
        </p:txBody>
      </p:sp>
    </p:spTree>
    <p:extLst>
      <p:ext uri="{BB962C8B-B14F-4D97-AF65-F5344CB8AC3E}">
        <p14:creationId xmlns:p14="http://schemas.microsoft.com/office/powerpoint/2010/main" val="15397272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2950D9A-4705-4314-961A-4F88B2CE41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CD549D-D1CA-6C22-C3FB-E76BB7B913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3379" y="515955"/>
            <a:ext cx="7275621" cy="792127"/>
          </a:xfrm>
        </p:spPr>
        <p:txBody>
          <a:bodyPr>
            <a:normAutofit/>
          </a:bodyPr>
          <a:lstStyle/>
          <a:p>
            <a:pPr algn="l"/>
            <a:r>
              <a:rPr lang="en-US" sz="4000" dirty="0"/>
              <a:t>police improvements</a:t>
            </a:r>
          </a:p>
        </p:txBody>
      </p:sp>
      <p:pic>
        <p:nvPicPr>
          <p:cNvPr id="4" name="Picture 3" descr="Cloudy oil paint art">
            <a:extLst>
              <a:ext uri="{FF2B5EF4-FFF2-40B4-BE49-F238E27FC236}">
                <a16:creationId xmlns:a16="http://schemas.microsoft.com/office/drawing/2014/main" id="{6259A35B-8E87-F015-C493-E6F2DD82003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076" r="64592" b="2"/>
          <a:stretch/>
        </p:blipFill>
        <p:spPr>
          <a:xfrm>
            <a:off x="8658226" y="-4762"/>
            <a:ext cx="3541857" cy="6886079"/>
          </a:xfrm>
          <a:custGeom>
            <a:avLst/>
            <a:gdLst/>
            <a:ahLst/>
            <a:cxnLst/>
            <a:rect l="l" t="t" r="r" b="b"/>
            <a:pathLst>
              <a:path w="3541857" h="6886079">
                <a:moveTo>
                  <a:pt x="1248072" y="0"/>
                </a:moveTo>
                <a:lnTo>
                  <a:pt x="3541857" y="0"/>
                </a:lnTo>
                <a:lnTo>
                  <a:pt x="3541857" y="6886079"/>
                </a:lnTo>
                <a:lnTo>
                  <a:pt x="0" y="6864521"/>
                </a:lnTo>
                <a:close/>
              </a:path>
            </a:pathLst>
          </a:cu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3AC671C-E66F-43C5-A66A-C477339DD2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8878186" y="1"/>
            <a:ext cx="345294" cy="688131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EE10AC2-20ED-4628-9A8E-14F8437B55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6794205" y="-4764"/>
            <a:ext cx="5397796" cy="1041438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6453C347-2554-2AFC-929F-0F40106AE22E}"/>
              </a:ext>
            </a:extLst>
          </p:cNvPr>
          <p:cNvSpPr txBox="1"/>
          <p:nvPr/>
        </p:nvSpPr>
        <p:spPr>
          <a:xfrm>
            <a:off x="843379" y="1552629"/>
            <a:ext cx="761482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+mj-lt"/>
              </a:rPr>
              <a:t>Current Funds - $61,068</a:t>
            </a:r>
          </a:p>
          <a:p>
            <a:r>
              <a:rPr lang="en-US" sz="3200" b="1" dirty="0">
                <a:latin typeface="+mj-lt"/>
              </a:rPr>
              <a:t>Projects identified in 2008 DIF Report where money can be spent:</a:t>
            </a:r>
          </a:p>
          <a:p>
            <a:endParaRPr lang="en-US" sz="3200" dirty="0">
              <a:latin typeface="+mj-lt"/>
            </a:endParaRPr>
          </a:p>
          <a:p>
            <a:r>
              <a:rPr lang="en-US" sz="3200" dirty="0">
                <a:latin typeface="+mj-lt"/>
              </a:rPr>
              <a:t>Costs related to the expansion of the Glenn County Sheriff’s Office’s that may be necessary to accommodate services associated with the City of Willows as the population increases.</a:t>
            </a:r>
          </a:p>
        </p:txBody>
      </p:sp>
    </p:spTree>
    <p:extLst>
      <p:ext uri="{BB962C8B-B14F-4D97-AF65-F5344CB8AC3E}">
        <p14:creationId xmlns:p14="http://schemas.microsoft.com/office/powerpoint/2010/main" val="11387608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2950D9A-4705-4314-961A-4F88B2CE41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CD549D-D1CA-6C22-C3FB-E76BB7B913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3379" y="432612"/>
            <a:ext cx="7275621" cy="792127"/>
          </a:xfrm>
        </p:spPr>
        <p:txBody>
          <a:bodyPr>
            <a:normAutofit/>
          </a:bodyPr>
          <a:lstStyle/>
          <a:p>
            <a:pPr algn="l"/>
            <a:r>
              <a:rPr lang="en-US" sz="4000" dirty="0"/>
              <a:t>Fire improvements</a:t>
            </a:r>
          </a:p>
        </p:txBody>
      </p:sp>
      <p:pic>
        <p:nvPicPr>
          <p:cNvPr id="4" name="Picture 3" descr="Cloudy oil paint art">
            <a:extLst>
              <a:ext uri="{FF2B5EF4-FFF2-40B4-BE49-F238E27FC236}">
                <a16:creationId xmlns:a16="http://schemas.microsoft.com/office/drawing/2014/main" id="{6259A35B-8E87-F015-C493-E6F2DD82003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076" r="64592" b="2"/>
          <a:stretch/>
        </p:blipFill>
        <p:spPr>
          <a:xfrm>
            <a:off x="8658226" y="-4762"/>
            <a:ext cx="3541857" cy="6886079"/>
          </a:xfrm>
          <a:custGeom>
            <a:avLst/>
            <a:gdLst/>
            <a:ahLst/>
            <a:cxnLst/>
            <a:rect l="l" t="t" r="r" b="b"/>
            <a:pathLst>
              <a:path w="3541857" h="6886079">
                <a:moveTo>
                  <a:pt x="1248072" y="0"/>
                </a:moveTo>
                <a:lnTo>
                  <a:pt x="3541857" y="0"/>
                </a:lnTo>
                <a:lnTo>
                  <a:pt x="3541857" y="6886079"/>
                </a:lnTo>
                <a:lnTo>
                  <a:pt x="0" y="6864521"/>
                </a:lnTo>
                <a:close/>
              </a:path>
            </a:pathLst>
          </a:cu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3AC671C-E66F-43C5-A66A-C477339DD2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8878186" y="1"/>
            <a:ext cx="345294" cy="688131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EE10AC2-20ED-4628-9A8E-14F8437B55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6794205" y="-4764"/>
            <a:ext cx="5397796" cy="1041438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6453C347-2554-2AFC-929F-0F40106AE22E}"/>
              </a:ext>
            </a:extLst>
          </p:cNvPr>
          <p:cNvSpPr txBox="1"/>
          <p:nvPr/>
        </p:nvSpPr>
        <p:spPr>
          <a:xfrm>
            <a:off x="843379" y="1409628"/>
            <a:ext cx="8232527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+mj-lt"/>
              </a:rPr>
              <a:t>Current Funds - $66,144</a:t>
            </a:r>
          </a:p>
          <a:p>
            <a:r>
              <a:rPr lang="en-US" sz="3200" b="1" dirty="0">
                <a:latin typeface="+mj-lt"/>
              </a:rPr>
              <a:t>Projects identified in 2008 DIF Report where money can be spent:</a:t>
            </a:r>
          </a:p>
          <a:p>
            <a:endParaRPr lang="en-US" sz="3200" b="1" dirty="0">
              <a:latin typeface="+mj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C48536E-7A6C-B150-A2E9-9D7E3B1F2000}"/>
              </a:ext>
            </a:extLst>
          </p:cNvPr>
          <p:cNvSpPr txBox="1"/>
          <p:nvPr/>
        </p:nvSpPr>
        <p:spPr>
          <a:xfrm>
            <a:off x="809417" y="3533580"/>
            <a:ext cx="7958789" cy="20467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800" dirty="0">
                <a:latin typeface="+mj-lt"/>
              </a:rPr>
              <a:t>One new structure engine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800" dirty="0">
                <a:latin typeface="+mj-lt"/>
              </a:rPr>
              <a:t>Outfit new engine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800" dirty="0">
                <a:latin typeface="+mj-lt"/>
              </a:rPr>
              <a:t>Purchase three new breathing apparatus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800" dirty="0">
                <a:latin typeface="+mj-lt"/>
              </a:rPr>
              <a:t>Expand the existing fire station</a:t>
            </a:r>
          </a:p>
        </p:txBody>
      </p:sp>
    </p:spTree>
    <p:extLst>
      <p:ext uri="{BB962C8B-B14F-4D97-AF65-F5344CB8AC3E}">
        <p14:creationId xmlns:p14="http://schemas.microsoft.com/office/powerpoint/2010/main" val="11450202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2950D9A-4705-4314-961A-4F88B2CE41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8FE2C9-A12E-89F5-4907-BA01A9BF7C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9202" y="1036674"/>
            <a:ext cx="7509712" cy="5583994"/>
          </a:xfrm>
        </p:spPr>
        <p:txBody>
          <a:bodyPr>
            <a:normAutofit fontScale="90000"/>
          </a:bodyPr>
          <a:lstStyle/>
          <a:p>
            <a:pPr algn="l"/>
            <a:r>
              <a:rPr lang="en-US" sz="3600" cap="none" dirty="0"/>
              <a:t>Permit Fees (Master Fee Schedule):</a:t>
            </a:r>
            <a:br>
              <a:rPr lang="en-US" sz="2200" b="1" dirty="0">
                <a:solidFill>
                  <a:srgbClr val="FF0000"/>
                </a:solidFill>
              </a:rPr>
            </a:br>
            <a:r>
              <a:rPr lang="en-US" sz="2200" i="0" cap="none" dirty="0">
                <a:solidFill>
                  <a:schemeClr val="tx1"/>
                </a:solidFill>
              </a:rPr>
              <a:t>Include planning application fees, building permits, building inspection, encroachment permits, engineering</a:t>
            </a:r>
            <a:r>
              <a:rPr lang="en-US" sz="2200" i="0" cap="none" dirty="0">
                <a:solidFill>
                  <a:srgbClr val="FF0000"/>
                </a:solidFill>
              </a:rPr>
              <a:t> </a:t>
            </a:r>
            <a:r>
              <a:rPr lang="en-US" sz="2200" i="0" cap="none" dirty="0">
                <a:solidFill>
                  <a:schemeClr val="tx1"/>
                </a:solidFill>
              </a:rPr>
              <a:t>plan check – these are one-time fees. </a:t>
            </a:r>
            <a:br>
              <a:rPr lang="en-US" sz="3200" i="0" cap="none" dirty="0">
                <a:solidFill>
                  <a:srgbClr val="FF0000"/>
                </a:solidFill>
              </a:rPr>
            </a:br>
            <a:br>
              <a:rPr lang="en-US" sz="3200" i="0" cap="none" dirty="0">
                <a:solidFill>
                  <a:srgbClr val="FF0000"/>
                </a:solidFill>
              </a:rPr>
            </a:br>
            <a:r>
              <a:rPr lang="en-US" sz="3600" cap="none" dirty="0"/>
              <a:t>Development Impact Fees (DIF):</a:t>
            </a:r>
            <a:br>
              <a:rPr lang="en-US" sz="4000" dirty="0"/>
            </a:br>
            <a:r>
              <a:rPr lang="en-US" sz="2200" i="0" cap="none" dirty="0">
                <a:solidFill>
                  <a:schemeClr val="tx1"/>
                </a:solidFill>
              </a:rPr>
              <a:t>A one-time fee to off-set the impact of new development on the city’s physical (e.g., sewage, storm drain, transportation, etc.) and civic (e.g., police, fire) infrastructure. </a:t>
            </a:r>
            <a:br>
              <a:rPr lang="en-US" sz="3200" i="0" cap="none" dirty="0">
                <a:solidFill>
                  <a:schemeClr val="tx1"/>
                </a:solidFill>
              </a:rPr>
            </a:br>
            <a:br>
              <a:rPr lang="en-US" sz="3200" i="0" cap="none" dirty="0">
                <a:solidFill>
                  <a:schemeClr val="tx1"/>
                </a:solidFill>
              </a:rPr>
            </a:br>
            <a:r>
              <a:rPr lang="en-US" sz="3600" cap="none" dirty="0"/>
              <a:t>Cost Recovery:</a:t>
            </a:r>
            <a:br>
              <a:rPr lang="en-US" sz="2000" i="0" dirty="0"/>
            </a:br>
            <a:r>
              <a:rPr lang="en-US" sz="2200" i="0" cap="none" dirty="0">
                <a:solidFill>
                  <a:schemeClr val="tx1"/>
                </a:solidFill>
              </a:rPr>
              <a:t>A deposit to the City for which consultants who work on said project charge their time against to recover the cost of processing a development application. The City does not earn a profit. It is intended to break even on the cost of processing a development application and ensure that taxpayer dollars are not being used to subsidize private projects.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CD549D-D1CA-6C22-C3FB-E76BB7B913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9202" y="217931"/>
            <a:ext cx="5916873" cy="795426"/>
          </a:xfrm>
        </p:spPr>
        <p:txBody>
          <a:bodyPr>
            <a:normAutofit/>
          </a:bodyPr>
          <a:lstStyle/>
          <a:p>
            <a:pPr algn="l"/>
            <a:r>
              <a:rPr lang="en-US" sz="4000" dirty="0"/>
              <a:t>Fee Types</a:t>
            </a:r>
          </a:p>
        </p:txBody>
      </p:sp>
      <p:pic>
        <p:nvPicPr>
          <p:cNvPr id="4" name="Picture 3" descr="Cloudy oil paint art">
            <a:extLst>
              <a:ext uri="{FF2B5EF4-FFF2-40B4-BE49-F238E27FC236}">
                <a16:creationId xmlns:a16="http://schemas.microsoft.com/office/drawing/2014/main" id="{6259A35B-8E87-F015-C493-E6F2DD82003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076" r="64592" b="2"/>
          <a:stretch/>
        </p:blipFill>
        <p:spPr>
          <a:xfrm>
            <a:off x="8658226" y="-4762"/>
            <a:ext cx="3541857" cy="6886079"/>
          </a:xfrm>
          <a:custGeom>
            <a:avLst/>
            <a:gdLst/>
            <a:ahLst/>
            <a:cxnLst/>
            <a:rect l="l" t="t" r="r" b="b"/>
            <a:pathLst>
              <a:path w="3541857" h="6886079">
                <a:moveTo>
                  <a:pt x="1248072" y="0"/>
                </a:moveTo>
                <a:lnTo>
                  <a:pt x="3541857" y="0"/>
                </a:lnTo>
                <a:lnTo>
                  <a:pt x="3541857" y="6886079"/>
                </a:lnTo>
                <a:lnTo>
                  <a:pt x="0" y="6864521"/>
                </a:lnTo>
                <a:close/>
              </a:path>
            </a:pathLst>
          </a:cu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3AC671C-E66F-43C5-A66A-C477339DD2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8878186" y="1"/>
            <a:ext cx="345294" cy="688131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EE10AC2-20ED-4628-9A8E-14F8437B55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6794205" y="-4764"/>
            <a:ext cx="5397796" cy="1041438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621858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2950D9A-4705-4314-961A-4F88B2CE41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CD549D-D1CA-6C22-C3FB-E76BB7B913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3379" y="764129"/>
            <a:ext cx="7275621" cy="792127"/>
          </a:xfrm>
        </p:spPr>
        <p:txBody>
          <a:bodyPr>
            <a:normAutofit/>
          </a:bodyPr>
          <a:lstStyle/>
          <a:p>
            <a:pPr algn="l"/>
            <a:r>
              <a:rPr lang="en-US" sz="4000" dirty="0"/>
              <a:t>Wastewater improvements</a:t>
            </a:r>
          </a:p>
        </p:txBody>
      </p:sp>
      <p:pic>
        <p:nvPicPr>
          <p:cNvPr id="4" name="Picture 3" descr="Cloudy oil paint art">
            <a:extLst>
              <a:ext uri="{FF2B5EF4-FFF2-40B4-BE49-F238E27FC236}">
                <a16:creationId xmlns:a16="http://schemas.microsoft.com/office/drawing/2014/main" id="{6259A35B-8E87-F015-C493-E6F2DD82003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076" r="64592" b="2"/>
          <a:stretch/>
        </p:blipFill>
        <p:spPr>
          <a:xfrm>
            <a:off x="8658226" y="-4762"/>
            <a:ext cx="3541857" cy="6886079"/>
          </a:xfrm>
          <a:custGeom>
            <a:avLst/>
            <a:gdLst/>
            <a:ahLst/>
            <a:cxnLst/>
            <a:rect l="l" t="t" r="r" b="b"/>
            <a:pathLst>
              <a:path w="3541857" h="6886079">
                <a:moveTo>
                  <a:pt x="1248072" y="0"/>
                </a:moveTo>
                <a:lnTo>
                  <a:pt x="3541857" y="0"/>
                </a:lnTo>
                <a:lnTo>
                  <a:pt x="3541857" y="6886079"/>
                </a:lnTo>
                <a:lnTo>
                  <a:pt x="0" y="6864521"/>
                </a:lnTo>
                <a:close/>
              </a:path>
            </a:pathLst>
          </a:cu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3AC671C-E66F-43C5-A66A-C477339DD2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8878186" y="1"/>
            <a:ext cx="345294" cy="688131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EE10AC2-20ED-4628-9A8E-14F8437B55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6794205" y="-4764"/>
            <a:ext cx="5397796" cy="1041438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6453C347-2554-2AFC-929F-0F40106AE22E}"/>
              </a:ext>
            </a:extLst>
          </p:cNvPr>
          <p:cNvSpPr txBox="1"/>
          <p:nvPr/>
        </p:nvSpPr>
        <p:spPr>
          <a:xfrm>
            <a:off x="843379" y="1979720"/>
            <a:ext cx="780676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+mj-lt"/>
              </a:rPr>
              <a:t>Current Funds - $1,784</a:t>
            </a:r>
          </a:p>
          <a:p>
            <a:endParaRPr lang="en-US" sz="3200" dirty="0">
              <a:latin typeface="+mj-lt"/>
            </a:endParaRPr>
          </a:p>
          <a:p>
            <a:r>
              <a:rPr lang="en-US" sz="3200" dirty="0">
                <a:latin typeface="+mj-lt"/>
              </a:rPr>
              <a:t>Collected funds are committed to the annual payment of long-term debt incurred by the City for the expansion of the Wastewater Treatment Plant that occurred in 2005.</a:t>
            </a:r>
          </a:p>
        </p:txBody>
      </p:sp>
    </p:spTree>
    <p:extLst>
      <p:ext uri="{BB962C8B-B14F-4D97-AF65-F5344CB8AC3E}">
        <p14:creationId xmlns:p14="http://schemas.microsoft.com/office/powerpoint/2010/main" val="186416741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2950D9A-4705-4314-961A-4F88B2CE41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CD549D-D1CA-6C22-C3FB-E76BB7B913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5263" y="640610"/>
            <a:ext cx="8192943" cy="792127"/>
          </a:xfrm>
        </p:spPr>
        <p:txBody>
          <a:bodyPr>
            <a:noAutofit/>
          </a:bodyPr>
          <a:lstStyle/>
          <a:p>
            <a:pPr algn="l"/>
            <a:r>
              <a:rPr lang="en-US" sz="4000" dirty="0"/>
              <a:t>Storm Drainage improvements </a:t>
            </a:r>
          </a:p>
        </p:txBody>
      </p:sp>
      <p:pic>
        <p:nvPicPr>
          <p:cNvPr id="4" name="Picture 3" descr="Cloudy oil paint art">
            <a:extLst>
              <a:ext uri="{FF2B5EF4-FFF2-40B4-BE49-F238E27FC236}">
                <a16:creationId xmlns:a16="http://schemas.microsoft.com/office/drawing/2014/main" id="{6259A35B-8E87-F015-C493-E6F2DD82003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076" r="64592" b="2"/>
          <a:stretch/>
        </p:blipFill>
        <p:spPr>
          <a:xfrm>
            <a:off x="8658226" y="-4762"/>
            <a:ext cx="3541857" cy="6886079"/>
          </a:xfrm>
          <a:custGeom>
            <a:avLst/>
            <a:gdLst/>
            <a:ahLst/>
            <a:cxnLst/>
            <a:rect l="l" t="t" r="r" b="b"/>
            <a:pathLst>
              <a:path w="3541857" h="6886079">
                <a:moveTo>
                  <a:pt x="1248072" y="0"/>
                </a:moveTo>
                <a:lnTo>
                  <a:pt x="3541857" y="0"/>
                </a:lnTo>
                <a:lnTo>
                  <a:pt x="3541857" y="6886079"/>
                </a:lnTo>
                <a:lnTo>
                  <a:pt x="0" y="6864521"/>
                </a:lnTo>
                <a:close/>
              </a:path>
            </a:pathLst>
          </a:cu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3AC671C-E66F-43C5-A66A-C477339DD2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8878186" y="1"/>
            <a:ext cx="345294" cy="688131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EE10AC2-20ED-4628-9A8E-14F8437B55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6794205" y="-4764"/>
            <a:ext cx="5397796" cy="1041438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6453C347-2554-2AFC-929F-0F40106AE22E}"/>
              </a:ext>
            </a:extLst>
          </p:cNvPr>
          <p:cNvSpPr txBox="1"/>
          <p:nvPr/>
        </p:nvSpPr>
        <p:spPr>
          <a:xfrm>
            <a:off x="575263" y="1677284"/>
            <a:ext cx="7667653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+mj-lt"/>
              </a:rPr>
              <a:t>Current Funds - $153,328</a:t>
            </a:r>
          </a:p>
          <a:p>
            <a:r>
              <a:rPr lang="en-US" sz="3200" b="1" dirty="0">
                <a:latin typeface="+mj-lt"/>
              </a:rPr>
              <a:t>Projects identified in 2008 DIF Report where money can be spent:</a:t>
            </a:r>
          </a:p>
          <a:p>
            <a:endParaRPr lang="en-US" sz="3200" dirty="0">
              <a:latin typeface="+mj-lt"/>
            </a:endParaRPr>
          </a:p>
          <a:p>
            <a:r>
              <a:rPr lang="en-US" sz="3200" dirty="0">
                <a:latin typeface="+mj-lt"/>
              </a:rPr>
              <a:t>Collected funds are committed to the annual payment of long-term debt incurred by the City for the expansion of the Wastewater Treatment Plant.</a:t>
            </a:r>
          </a:p>
        </p:txBody>
      </p:sp>
    </p:spTree>
    <p:extLst>
      <p:ext uri="{BB962C8B-B14F-4D97-AF65-F5344CB8AC3E}">
        <p14:creationId xmlns:p14="http://schemas.microsoft.com/office/powerpoint/2010/main" val="358784246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1724D4-171A-AE44-8145-AB71BAAFB1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2514601"/>
            <a:ext cx="9906000" cy="1382156"/>
          </a:xfrm>
        </p:spPr>
        <p:txBody>
          <a:bodyPr/>
          <a:lstStyle/>
          <a:p>
            <a:pPr algn="ctr"/>
            <a:r>
              <a:rPr lang="en-US" b="1" dirty="0"/>
              <a:t>Cost Recovery Process</a:t>
            </a:r>
          </a:p>
        </p:txBody>
      </p:sp>
    </p:spTree>
    <p:extLst>
      <p:ext uri="{BB962C8B-B14F-4D97-AF65-F5344CB8AC3E}">
        <p14:creationId xmlns:p14="http://schemas.microsoft.com/office/powerpoint/2010/main" val="314397658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0CD549D-D1CA-6C22-C3FB-E76BB7B913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2999" y="935073"/>
            <a:ext cx="5916873" cy="1066522"/>
          </a:xfrm>
        </p:spPr>
        <p:txBody>
          <a:bodyPr>
            <a:normAutofit/>
          </a:bodyPr>
          <a:lstStyle/>
          <a:p>
            <a:pPr algn="l"/>
            <a:r>
              <a:rPr lang="en-US" sz="4000" dirty="0"/>
              <a:t>Cost Recovery</a:t>
            </a:r>
          </a:p>
        </p:txBody>
      </p:sp>
      <p:pic>
        <p:nvPicPr>
          <p:cNvPr id="4" name="Picture 3" descr="Cloudy oil paint art">
            <a:extLst>
              <a:ext uri="{FF2B5EF4-FFF2-40B4-BE49-F238E27FC236}">
                <a16:creationId xmlns:a16="http://schemas.microsoft.com/office/drawing/2014/main" id="{6259A35B-8E87-F015-C493-E6F2DD82003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076" r="64592" b="2"/>
          <a:stretch/>
        </p:blipFill>
        <p:spPr>
          <a:xfrm>
            <a:off x="8658226" y="-4762"/>
            <a:ext cx="3541857" cy="6886079"/>
          </a:xfrm>
          <a:custGeom>
            <a:avLst/>
            <a:gdLst/>
            <a:ahLst/>
            <a:cxnLst/>
            <a:rect l="l" t="t" r="r" b="b"/>
            <a:pathLst>
              <a:path w="3541857" h="6886079">
                <a:moveTo>
                  <a:pt x="1248072" y="0"/>
                </a:moveTo>
                <a:lnTo>
                  <a:pt x="3541857" y="0"/>
                </a:lnTo>
                <a:lnTo>
                  <a:pt x="3541857" y="6886079"/>
                </a:lnTo>
                <a:lnTo>
                  <a:pt x="0" y="6864521"/>
                </a:lnTo>
                <a:close/>
              </a:path>
            </a:pathLst>
          </a:cu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6954381-2E77-A84F-2B2D-49F8ADF83A5B}"/>
              </a:ext>
            </a:extLst>
          </p:cNvPr>
          <p:cNvSpPr txBox="1"/>
          <p:nvPr/>
        </p:nvSpPr>
        <p:spPr>
          <a:xfrm>
            <a:off x="1142999" y="2204795"/>
            <a:ext cx="735900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+mj-lt"/>
              </a:rPr>
              <a:t>The cost to process development projects, permits and applications submitted by private individuals or commercial interests that are intended for private or for-profit use and do not provide a public and community benefit.</a:t>
            </a:r>
          </a:p>
        </p:txBody>
      </p:sp>
    </p:spTree>
    <p:extLst>
      <p:ext uri="{BB962C8B-B14F-4D97-AF65-F5344CB8AC3E}">
        <p14:creationId xmlns:p14="http://schemas.microsoft.com/office/powerpoint/2010/main" val="149428867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0CD549D-D1CA-6C22-C3FB-E76BB7B913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51752" y="566773"/>
            <a:ext cx="8001001" cy="1066522"/>
          </a:xfrm>
        </p:spPr>
        <p:txBody>
          <a:bodyPr>
            <a:normAutofit/>
          </a:bodyPr>
          <a:lstStyle/>
          <a:p>
            <a:pPr algn="l"/>
            <a:r>
              <a:rPr lang="en-US" sz="4000" dirty="0"/>
              <a:t>Based on </a:t>
            </a:r>
            <a:r>
              <a:rPr lang="en-US" sz="4000" dirty="0">
                <a:solidFill>
                  <a:schemeClr val="tx1"/>
                </a:solidFill>
              </a:rPr>
              <a:t>CONSULTANT </a:t>
            </a:r>
            <a:r>
              <a:rPr lang="en-US" sz="4000" dirty="0"/>
              <a:t>time</a:t>
            </a:r>
          </a:p>
        </p:txBody>
      </p:sp>
      <p:pic>
        <p:nvPicPr>
          <p:cNvPr id="4" name="Picture 3" descr="Cloudy oil paint art">
            <a:extLst>
              <a:ext uri="{FF2B5EF4-FFF2-40B4-BE49-F238E27FC236}">
                <a16:creationId xmlns:a16="http://schemas.microsoft.com/office/drawing/2014/main" id="{6259A35B-8E87-F015-C493-E6F2DD82003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076" r="64592" b="2"/>
          <a:stretch/>
        </p:blipFill>
        <p:spPr>
          <a:xfrm>
            <a:off x="8658226" y="-4762"/>
            <a:ext cx="3541857" cy="6886079"/>
          </a:xfrm>
          <a:custGeom>
            <a:avLst/>
            <a:gdLst/>
            <a:ahLst/>
            <a:cxnLst/>
            <a:rect l="l" t="t" r="r" b="b"/>
            <a:pathLst>
              <a:path w="3541857" h="6886079">
                <a:moveTo>
                  <a:pt x="1248072" y="0"/>
                </a:moveTo>
                <a:lnTo>
                  <a:pt x="3541857" y="0"/>
                </a:lnTo>
                <a:lnTo>
                  <a:pt x="3541857" y="6886079"/>
                </a:lnTo>
                <a:lnTo>
                  <a:pt x="0" y="6864521"/>
                </a:lnTo>
                <a:close/>
              </a:path>
            </a:pathLst>
          </a:cu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6954381-2E77-A84F-2B2D-49F8ADF83A5B}"/>
              </a:ext>
            </a:extLst>
          </p:cNvPr>
          <p:cNvSpPr txBox="1"/>
          <p:nvPr/>
        </p:nvSpPr>
        <p:spPr>
          <a:xfrm>
            <a:off x="1251752" y="1633295"/>
            <a:ext cx="665825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400" dirty="0">
                <a:latin typeface="+mj-lt"/>
              </a:rPr>
              <a:t>Use Permit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400" dirty="0">
                <a:latin typeface="+mj-lt"/>
              </a:rPr>
              <a:t>Design Review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400" dirty="0">
                <a:latin typeface="+mj-lt"/>
              </a:rPr>
              <a:t>Variance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400" dirty="0">
                <a:latin typeface="+mj-lt"/>
              </a:rPr>
              <a:t>Subdivision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400" dirty="0">
                <a:latin typeface="+mj-lt"/>
              </a:rPr>
              <a:t>Rezone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400" dirty="0">
                <a:latin typeface="+mj-lt"/>
              </a:rPr>
              <a:t>General Plan Amendment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400" dirty="0">
                <a:latin typeface="+mj-lt"/>
              </a:rPr>
              <a:t>Lot Merger or Adjustment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400" dirty="0">
                <a:latin typeface="+mj-lt"/>
              </a:rPr>
              <a:t>Environmental Review (CEQA)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400" dirty="0">
                <a:latin typeface="+mj-lt"/>
              </a:rPr>
              <a:t>Encroachment Permits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400" dirty="0">
                <a:latin typeface="+mj-lt"/>
              </a:rPr>
              <a:t>Engineering plan check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400" dirty="0">
                <a:latin typeface="+mj-lt"/>
              </a:rPr>
              <a:t>Map and legal description checking</a:t>
            </a:r>
          </a:p>
        </p:txBody>
      </p:sp>
    </p:spTree>
    <p:extLst>
      <p:ext uri="{BB962C8B-B14F-4D97-AF65-F5344CB8AC3E}">
        <p14:creationId xmlns:p14="http://schemas.microsoft.com/office/powerpoint/2010/main" val="254681234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0CD549D-D1CA-6C22-C3FB-E76BB7B913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1998" y="615758"/>
            <a:ext cx="8915401" cy="1066522"/>
          </a:xfrm>
        </p:spPr>
        <p:txBody>
          <a:bodyPr>
            <a:normAutofit/>
          </a:bodyPr>
          <a:lstStyle/>
          <a:p>
            <a:pPr algn="l"/>
            <a:r>
              <a:rPr lang="en-US" sz="4000" dirty="0"/>
              <a:t>Based on</a:t>
            </a:r>
            <a:r>
              <a:rPr lang="en-US" sz="4000" dirty="0">
                <a:solidFill>
                  <a:schemeClr val="tx1"/>
                </a:solidFill>
              </a:rPr>
              <a:t> CONSULTANT </a:t>
            </a:r>
            <a:r>
              <a:rPr lang="en-US" sz="4000" dirty="0"/>
              <a:t>time (cont.)</a:t>
            </a:r>
          </a:p>
        </p:txBody>
      </p:sp>
      <p:pic>
        <p:nvPicPr>
          <p:cNvPr id="4" name="Picture 3" descr="Cloudy oil paint art">
            <a:extLst>
              <a:ext uri="{FF2B5EF4-FFF2-40B4-BE49-F238E27FC236}">
                <a16:creationId xmlns:a16="http://schemas.microsoft.com/office/drawing/2014/main" id="{6259A35B-8E87-F015-C493-E6F2DD82003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076" r="64592" b="2"/>
          <a:stretch/>
        </p:blipFill>
        <p:spPr>
          <a:xfrm>
            <a:off x="8658226" y="-4762"/>
            <a:ext cx="3541857" cy="6886079"/>
          </a:xfrm>
          <a:custGeom>
            <a:avLst/>
            <a:gdLst/>
            <a:ahLst/>
            <a:cxnLst/>
            <a:rect l="l" t="t" r="r" b="b"/>
            <a:pathLst>
              <a:path w="3541857" h="6886079">
                <a:moveTo>
                  <a:pt x="1248072" y="0"/>
                </a:moveTo>
                <a:lnTo>
                  <a:pt x="3541857" y="0"/>
                </a:lnTo>
                <a:lnTo>
                  <a:pt x="3541857" y="6886079"/>
                </a:lnTo>
                <a:lnTo>
                  <a:pt x="0" y="6864521"/>
                </a:lnTo>
                <a:close/>
              </a:path>
            </a:pathLst>
          </a:cu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6954381-2E77-A84F-2B2D-49F8ADF83A5B}"/>
              </a:ext>
            </a:extLst>
          </p:cNvPr>
          <p:cNvSpPr txBox="1"/>
          <p:nvPr/>
        </p:nvSpPr>
        <p:spPr>
          <a:xfrm>
            <a:off x="761998" y="1415580"/>
            <a:ext cx="852170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+mj-lt"/>
              </a:rPr>
              <a:t>Reasons why costs are difficult to predict: 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3200" dirty="0">
                <a:latin typeface="+mj-lt"/>
              </a:rPr>
              <a:t>Full project is not yet determined, 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3200" dirty="0">
                <a:latin typeface="+mj-lt"/>
              </a:rPr>
              <a:t>Incomplete plans are submitted, 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3200" dirty="0">
                <a:latin typeface="+mj-lt"/>
              </a:rPr>
              <a:t>Applicant is unable to provide required plans, 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3200" dirty="0">
                <a:latin typeface="+mj-lt"/>
              </a:rPr>
              <a:t>Applicant is unable to provide corrections, 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3200" dirty="0">
                <a:latin typeface="+mj-lt"/>
              </a:rPr>
              <a:t>City Consultant spends considerable time communicating with applicant, and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3200" dirty="0">
                <a:latin typeface="+mj-lt"/>
              </a:rPr>
              <a:t>City Consultant spends considerable time in meetings and/or preparing for meetings. </a:t>
            </a:r>
          </a:p>
        </p:txBody>
      </p:sp>
    </p:spTree>
    <p:extLst>
      <p:ext uri="{BB962C8B-B14F-4D97-AF65-F5344CB8AC3E}">
        <p14:creationId xmlns:p14="http://schemas.microsoft.com/office/powerpoint/2010/main" val="160228586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0CD549D-D1CA-6C22-C3FB-E76BB7B913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08494" y="515972"/>
            <a:ext cx="8313306" cy="1579527"/>
          </a:xfrm>
        </p:spPr>
        <p:txBody>
          <a:bodyPr>
            <a:noAutofit/>
          </a:bodyPr>
          <a:lstStyle/>
          <a:p>
            <a:pPr algn="l"/>
            <a:r>
              <a:rPr lang="en-US" sz="4000" dirty="0">
                <a:solidFill>
                  <a:schemeClr val="tx1"/>
                </a:solidFill>
              </a:rPr>
              <a:t>Improvements to cost recovery process</a:t>
            </a:r>
          </a:p>
        </p:txBody>
      </p:sp>
      <p:pic>
        <p:nvPicPr>
          <p:cNvPr id="4" name="Picture 3" descr="Cloudy oil paint art">
            <a:extLst>
              <a:ext uri="{FF2B5EF4-FFF2-40B4-BE49-F238E27FC236}">
                <a16:creationId xmlns:a16="http://schemas.microsoft.com/office/drawing/2014/main" id="{6259A35B-8E87-F015-C493-E6F2DD82003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076" r="64592" b="2"/>
          <a:stretch/>
        </p:blipFill>
        <p:spPr>
          <a:xfrm>
            <a:off x="8658226" y="-4762"/>
            <a:ext cx="3541857" cy="6886079"/>
          </a:xfrm>
          <a:custGeom>
            <a:avLst/>
            <a:gdLst/>
            <a:ahLst/>
            <a:cxnLst/>
            <a:rect l="l" t="t" r="r" b="b"/>
            <a:pathLst>
              <a:path w="3541857" h="6886079">
                <a:moveTo>
                  <a:pt x="1248072" y="0"/>
                </a:moveTo>
                <a:lnTo>
                  <a:pt x="3541857" y="0"/>
                </a:lnTo>
                <a:lnTo>
                  <a:pt x="3541857" y="6886079"/>
                </a:lnTo>
                <a:lnTo>
                  <a:pt x="0" y="6864521"/>
                </a:lnTo>
                <a:close/>
              </a:path>
            </a:pathLst>
          </a:cu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6954381-2E77-A84F-2B2D-49F8ADF83A5B}"/>
              </a:ext>
            </a:extLst>
          </p:cNvPr>
          <p:cNvSpPr txBox="1"/>
          <p:nvPr/>
        </p:nvSpPr>
        <p:spPr>
          <a:xfrm>
            <a:off x="587807" y="2616233"/>
            <a:ext cx="8313306" cy="3123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3200" dirty="0">
                <a:latin typeface="+mj-lt"/>
              </a:rPr>
              <a:t>Developing new contract/agreement to better explain cost recovery process and fees to the applicant.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3200" dirty="0">
                <a:latin typeface="+mj-lt"/>
              </a:rPr>
              <a:t>Establishing new more detailed description and checklist of services and activities providing greater accountability to applicant.</a:t>
            </a:r>
          </a:p>
        </p:txBody>
      </p:sp>
    </p:spTree>
    <p:extLst>
      <p:ext uri="{BB962C8B-B14F-4D97-AF65-F5344CB8AC3E}">
        <p14:creationId xmlns:p14="http://schemas.microsoft.com/office/powerpoint/2010/main" val="81588720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0CD549D-D1CA-6C22-C3FB-E76BB7B913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08494" y="515972"/>
            <a:ext cx="8313306" cy="1579527"/>
          </a:xfrm>
        </p:spPr>
        <p:txBody>
          <a:bodyPr>
            <a:noAutofit/>
          </a:bodyPr>
          <a:lstStyle/>
          <a:p>
            <a:pPr algn="l"/>
            <a:r>
              <a:rPr lang="en-US" sz="4000" dirty="0">
                <a:solidFill>
                  <a:schemeClr val="tx1"/>
                </a:solidFill>
              </a:rPr>
              <a:t>Improvements to cost recovery process (cont.)</a:t>
            </a:r>
          </a:p>
        </p:txBody>
      </p:sp>
      <p:pic>
        <p:nvPicPr>
          <p:cNvPr id="4" name="Picture 3" descr="Cloudy oil paint art">
            <a:extLst>
              <a:ext uri="{FF2B5EF4-FFF2-40B4-BE49-F238E27FC236}">
                <a16:creationId xmlns:a16="http://schemas.microsoft.com/office/drawing/2014/main" id="{6259A35B-8E87-F015-C493-E6F2DD82003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076" r="64592" b="2"/>
          <a:stretch/>
        </p:blipFill>
        <p:spPr>
          <a:xfrm>
            <a:off x="8658226" y="-4762"/>
            <a:ext cx="3541857" cy="6886079"/>
          </a:xfrm>
          <a:custGeom>
            <a:avLst/>
            <a:gdLst/>
            <a:ahLst/>
            <a:cxnLst/>
            <a:rect l="l" t="t" r="r" b="b"/>
            <a:pathLst>
              <a:path w="3541857" h="6886079">
                <a:moveTo>
                  <a:pt x="1248072" y="0"/>
                </a:moveTo>
                <a:lnTo>
                  <a:pt x="3541857" y="0"/>
                </a:lnTo>
                <a:lnTo>
                  <a:pt x="3541857" y="6886079"/>
                </a:lnTo>
                <a:lnTo>
                  <a:pt x="0" y="6864521"/>
                </a:lnTo>
                <a:close/>
              </a:path>
            </a:pathLst>
          </a:cu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6954381-2E77-A84F-2B2D-49F8ADF83A5B}"/>
              </a:ext>
            </a:extLst>
          </p:cNvPr>
          <p:cNvSpPr txBox="1"/>
          <p:nvPr/>
        </p:nvSpPr>
        <p:spPr>
          <a:xfrm>
            <a:off x="587807" y="2413033"/>
            <a:ext cx="8313306" cy="3123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3200" dirty="0">
                <a:latin typeface="+mj-lt"/>
              </a:rPr>
              <a:t>Developing standardized routing and workflow system to ensure internal accountability (e.g., City Planner, City Engineer, Finance). 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3200" dirty="0">
                <a:latin typeface="+mj-lt"/>
              </a:rPr>
              <a:t>CM will be “Cost Recovery Coordinator” until a new CD&amp;S Director is hired. </a:t>
            </a:r>
          </a:p>
        </p:txBody>
      </p:sp>
    </p:spTree>
    <p:extLst>
      <p:ext uri="{BB962C8B-B14F-4D97-AF65-F5344CB8AC3E}">
        <p14:creationId xmlns:p14="http://schemas.microsoft.com/office/powerpoint/2010/main" val="18511652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1724D4-171A-AE44-8145-AB71BAAFB1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2514601"/>
            <a:ext cx="9906000" cy="1382156"/>
          </a:xfrm>
        </p:spPr>
        <p:txBody>
          <a:bodyPr/>
          <a:lstStyle/>
          <a:p>
            <a:pPr algn="ctr"/>
            <a:r>
              <a:rPr lang="en-US" b="1" dirty="0"/>
              <a:t>Discussion &amp; Questions</a:t>
            </a:r>
          </a:p>
        </p:txBody>
      </p:sp>
    </p:spTree>
    <p:extLst>
      <p:ext uri="{BB962C8B-B14F-4D97-AF65-F5344CB8AC3E}">
        <p14:creationId xmlns:p14="http://schemas.microsoft.com/office/powerpoint/2010/main" val="36412365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1724D4-171A-AE44-8145-AB71BAAFB1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3500" y="2501901"/>
            <a:ext cx="9906000" cy="1382156"/>
          </a:xfrm>
        </p:spPr>
        <p:txBody>
          <a:bodyPr/>
          <a:lstStyle/>
          <a:p>
            <a:pPr algn="ctr"/>
            <a:r>
              <a:rPr lang="en-US" b="1" dirty="0"/>
              <a:t>Master Fee Schedule – Permit Fees</a:t>
            </a:r>
          </a:p>
        </p:txBody>
      </p:sp>
    </p:spTree>
    <p:extLst>
      <p:ext uri="{BB962C8B-B14F-4D97-AF65-F5344CB8AC3E}">
        <p14:creationId xmlns:p14="http://schemas.microsoft.com/office/powerpoint/2010/main" val="11140691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2950D9A-4705-4314-961A-4F88B2CE41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CD549D-D1CA-6C22-C3FB-E76BB7B913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76563" y="503413"/>
            <a:ext cx="5916873" cy="1066522"/>
          </a:xfrm>
        </p:spPr>
        <p:txBody>
          <a:bodyPr>
            <a:normAutofit/>
          </a:bodyPr>
          <a:lstStyle/>
          <a:p>
            <a:pPr algn="l"/>
            <a:r>
              <a:rPr lang="en-US" sz="4000" dirty="0"/>
              <a:t>Permit fees</a:t>
            </a:r>
          </a:p>
        </p:txBody>
      </p:sp>
      <p:pic>
        <p:nvPicPr>
          <p:cNvPr id="4" name="Picture 3" descr="Cloudy oil paint art">
            <a:extLst>
              <a:ext uri="{FF2B5EF4-FFF2-40B4-BE49-F238E27FC236}">
                <a16:creationId xmlns:a16="http://schemas.microsoft.com/office/drawing/2014/main" id="{6259A35B-8E87-F015-C493-E6F2DD82003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076" r="64592" b="2"/>
          <a:stretch/>
        </p:blipFill>
        <p:spPr>
          <a:xfrm>
            <a:off x="8658226" y="-4762"/>
            <a:ext cx="3541857" cy="6886079"/>
          </a:xfrm>
          <a:custGeom>
            <a:avLst/>
            <a:gdLst/>
            <a:ahLst/>
            <a:cxnLst/>
            <a:rect l="l" t="t" r="r" b="b"/>
            <a:pathLst>
              <a:path w="3541857" h="6886079">
                <a:moveTo>
                  <a:pt x="1248072" y="0"/>
                </a:moveTo>
                <a:lnTo>
                  <a:pt x="3541857" y="0"/>
                </a:lnTo>
                <a:lnTo>
                  <a:pt x="3541857" y="6886079"/>
                </a:lnTo>
                <a:lnTo>
                  <a:pt x="0" y="6864521"/>
                </a:lnTo>
                <a:close/>
              </a:path>
            </a:pathLst>
          </a:cu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3AC671C-E66F-43C5-A66A-C477339DD2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8878186" y="1"/>
            <a:ext cx="345294" cy="688131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EE10AC2-20ED-4628-9A8E-14F8437B55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6794205" y="-4764"/>
            <a:ext cx="5397796" cy="1041438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1AE2C3F3-7836-0347-3982-8085B65CAD15}"/>
              </a:ext>
            </a:extLst>
          </p:cNvPr>
          <p:cNvSpPr txBox="1"/>
          <p:nvPr/>
        </p:nvSpPr>
        <p:spPr>
          <a:xfrm>
            <a:off x="660401" y="1418549"/>
            <a:ext cx="821778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3200" i="0" cap="none" dirty="0">
                <a:solidFill>
                  <a:schemeClr val="tx1"/>
                </a:solidFill>
                <a:latin typeface="+mj-lt"/>
              </a:rPr>
              <a:t>Fees are collected in order to cover the cost of delivering services and application review. </a:t>
            </a:r>
            <a:br>
              <a:rPr lang="en-US" sz="3200" i="0" cap="none" dirty="0">
                <a:solidFill>
                  <a:schemeClr val="tx1"/>
                </a:solidFill>
                <a:latin typeface="+mj-lt"/>
              </a:rPr>
            </a:br>
            <a:endParaRPr lang="en-US" sz="3200" dirty="0">
              <a:latin typeface="+mj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3200" i="0" cap="none" dirty="0">
                <a:solidFill>
                  <a:schemeClr val="tx1"/>
                </a:solidFill>
                <a:latin typeface="+mj-lt"/>
              </a:rPr>
              <a:t>Cost recovery charges are only used to cover the cost of </a:t>
            </a:r>
            <a:r>
              <a:rPr lang="en-US" sz="3200" i="0" cap="none" dirty="0">
                <a:latin typeface="+mj-lt"/>
              </a:rPr>
              <a:t>consultant</a:t>
            </a:r>
            <a:r>
              <a:rPr lang="en-US" sz="3200" i="0" cap="none" dirty="0">
                <a:solidFill>
                  <a:schemeClr val="tx1"/>
                </a:solidFill>
                <a:latin typeface="+mj-lt"/>
              </a:rPr>
              <a:t> time to process a development application. </a:t>
            </a:r>
            <a:br>
              <a:rPr lang="en-US" sz="3200" i="0" cap="none" dirty="0">
                <a:solidFill>
                  <a:schemeClr val="tx1"/>
                </a:solidFill>
                <a:latin typeface="+mj-lt"/>
              </a:rPr>
            </a:br>
            <a:endParaRPr lang="en-US" sz="3200" dirty="0">
              <a:latin typeface="+mj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3200" i="0" cap="none" dirty="0">
                <a:solidFill>
                  <a:schemeClr val="tx1"/>
                </a:solidFill>
                <a:latin typeface="+mj-lt"/>
              </a:rPr>
              <a:t>The city cannot earn a profit from the permit fee process and development application review. </a:t>
            </a:r>
            <a:endParaRPr lang="en-US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682066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2950D9A-4705-4314-961A-4F88B2CE41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8FE2C9-A12E-89F5-4907-BA01A9BF7C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4899" y="2355113"/>
            <a:ext cx="6933112" cy="1558966"/>
          </a:xfrm>
        </p:spPr>
        <p:txBody>
          <a:bodyPr>
            <a:normAutofit/>
          </a:bodyPr>
          <a:lstStyle/>
          <a:p>
            <a:pPr algn="l"/>
            <a:r>
              <a:rPr lang="en-US" sz="3200" dirty="0"/>
              <a:t>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CD549D-D1CA-6C22-C3FB-E76BB7B913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9809" y="1965743"/>
            <a:ext cx="2419536" cy="2337706"/>
          </a:xfrm>
        </p:spPr>
        <p:txBody>
          <a:bodyPr>
            <a:normAutofit/>
          </a:bodyPr>
          <a:lstStyle/>
          <a:p>
            <a:r>
              <a:rPr lang="en-US" sz="4000" dirty="0"/>
              <a:t>Why is a permit needed?</a:t>
            </a:r>
          </a:p>
        </p:txBody>
      </p:sp>
      <p:pic>
        <p:nvPicPr>
          <p:cNvPr id="4" name="Picture 3" descr="Cloudy oil paint art">
            <a:extLst>
              <a:ext uri="{FF2B5EF4-FFF2-40B4-BE49-F238E27FC236}">
                <a16:creationId xmlns:a16="http://schemas.microsoft.com/office/drawing/2014/main" id="{6259A35B-8E87-F015-C493-E6F2DD82003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076" r="64592" b="2"/>
          <a:stretch/>
        </p:blipFill>
        <p:spPr>
          <a:xfrm>
            <a:off x="8658226" y="-4762"/>
            <a:ext cx="3541857" cy="6886079"/>
          </a:xfrm>
          <a:custGeom>
            <a:avLst/>
            <a:gdLst/>
            <a:ahLst/>
            <a:cxnLst/>
            <a:rect l="l" t="t" r="r" b="b"/>
            <a:pathLst>
              <a:path w="3541857" h="6886079">
                <a:moveTo>
                  <a:pt x="1248072" y="0"/>
                </a:moveTo>
                <a:lnTo>
                  <a:pt x="3541857" y="0"/>
                </a:lnTo>
                <a:lnTo>
                  <a:pt x="3541857" y="6886079"/>
                </a:lnTo>
                <a:lnTo>
                  <a:pt x="0" y="6864521"/>
                </a:lnTo>
                <a:close/>
              </a:path>
            </a:pathLst>
          </a:cu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3AC671C-E66F-43C5-A66A-C477339DD2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8878186" y="1"/>
            <a:ext cx="345294" cy="688131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EE10AC2-20ED-4628-9A8E-14F8437B55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6794205" y="-4764"/>
            <a:ext cx="5397796" cy="1041438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>
            <a:extLst>
              <a:ext uri="{FF2B5EF4-FFF2-40B4-BE49-F238E27FC236}">
                <a16:creationId xmlns:a16="http://schemas.microsoft.com/office/drawing/2014/main" id="{1031AFEC-F9FD-BD52-2CE3-BB876AFB072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24435" y="499140"/>
            <a:ext cx="4980761" cy="5859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49236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2950D9A-4705-4314-961A-4F88B2CE41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CD549D-D1CA-6C22-C3FB-E76BB7B913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74302" y="545659"/>
            <a:ext cx="6653472" cy="1066522"/>
          </a:xfrm>
        </p:spPr>
        <p:txBody>
          <a:bodyPr>
            <a:normAutofit/>
          </a:bodyPr>
          <a:lstStyle/>
          <a:p>
            <a:pPr algn="l"/>
            <a:r>
              <a:rPr lang="en-US" sz="4000" dirty="0"/>
              <a:t>low fees in willows</a:t>
            </a:r>
          </a:p>
        </p:txBody>
      </p:sp>
      <p:pic>
        <p:nvPicPr>
          <p:cNvPr id="4" name="Picture 3" descr="Cloudy oil paint art">
            <a:extLst>
              <a:ext uri="{FF2B5EF4-FFF2-40B4-BE49-F238E27FC236}">
                <a16:creationId xmlns:a16="http://schemas.microsoft.com/office/drawing/2014/main" id="{6259A35B-8E87-F015-C493-E6F2DD82003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076" r="64592" b="2"/>
          <a:stretch/>
        </p:blipFill>
        <p:spPr>
          <a:xfrm>
            <a:off x="8658226" y="-4762"/>
            <a:ext cx="3541857" cy="6886079"/>
          </a:xfrm>
          <a:custGeom>
            <a:avLst/>
            <a:gdLst/>
            <a:ahLst/>
            <a:cxnLst/>
            <a:rect l="l" t="t" r="r" b="b"/>
            <a:pathLst>
              <a:path w="3541857" h="6886079">
                <a:moveTo>
                  <a:pt x="1248072" y="0"/>
                </a:moveTo>
                <a:lnTo>
                  <a:pt x="3541857" y="0"/>
                </a:lnTo>
                <a:lnTo>
                  <a:pt x="3541857" y="6886079"/>
                </a:lnTo>
                <a:lnTo>
                  <a:pt x="0" y="6864521"/>
                </a:lnTo>
                <a:close/>
              </a:path>
            </a:pathLst>
          </a:cu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3AC671C-E66F-43C5-A66A-C477339DD2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8878186" y="1"/>
            <a:ext cx="345294" cy="688131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EE10AC2-20ED-4628-9A8E-14F8437B55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6794205" y="-4764"/>
            <a:ext cx="5397796" cy="1041438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503FBBB4-192E-AC1C-1702-E422EDDA5FC5}"/>
              </a:ext>
            </a:extLst>
          </p:cNvPr>
          <p:cNvSpPr txBox="1"/>
          <p:nvPr/>
        </p:nvSpPr>
        <p:spPr>
          <a:xfrm>
            <a:off x="1016000" y="1791933"/>
            <a:ext cx="76422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b="1" dirty="0">
                <a:latin typeface="+mj-lt"/>
              </a:rPr>
              <a:t>Example: HVAC Permit Cost Comparison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B3E89C2-E029-5F9A-2870-69C730B4F49D}"/>
              </a:ext>
            </a:extLst>
          </p:cNvPr>
          <p:cNvSpPr txBox="1"/>
          <p:nvPr/>
        </p:nvSpPr>
        <p:spPr>
          <a:xfrm>
            <a:off x="1409701" y="2582365"/>
            <a:ext cx="724044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+mj-lt"/>
              </a:rPr>
              <a:t>Colusa		Orland 		Willows</a:t>
            </a:r>
          </a:p>
          <a:p>
            <a:r>
              <a:rPr lang="en-US" sz="3200" b="1" dirty="0">
                <a:latin typeface="+mj-lt"/>
              </a:rPr>
              <a:t>$185		  	$184 			$77.60</a:t>
            </a:r>
            <a:r>
              <a:rPr lang="en-US" sz="3200" dirty="0">
                <a:latin typeface="+mj-lt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680379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2950D9A-4705-4314-961A-4F88B2CE41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Cloudy oil paint art">
            <a:extLst>
              <a:ext uri="{FF2B5EF4-FFF2-40B4-BE49-F238E27FC236}">
                <a16:creationId xmlns:a16="http://schemas.microsoft.com/office/drawing/2014/main" id="{6259A35B-8E87-F015-C493-E6F2DD82003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076" r="64592" b="2"/>
          <a:stretch/>
        </p:blipFill>
        <p:spPr>
          <a:xfrm>
            <a:off x="8658226" y="-4762"/>
            <a:ext cx="3541857" cy="6886079"/>
          </a:xfrm>
          <a:custGeom>
            <a:avLst/>
            <a:gdLst/>
            <a:ahLst/>
            <a:cxnLst/>
            <a:rect l="l" t="t" r="r" b="b"/>
            <a:pathLst>
              <a:path w="3541857" h="6886079">
                <a:moveTo>
                  <a:pt x="1248072" y="0"/>
                </a:moveTo>
                <a:lnTo>
                  <a:pt x="3541857" y="0"/>
                </a:lnTo>
                <a:lnTo>
                  <a:pt x="3541857" y="6886079"/>
                </a:lnTo>
                <a:lnTo>
                  <a:pt x="0" y="6864521"/>
                </a:lnTo>
                <a:close/>
              </a:path>
            </a:pathLst>
          </a:cu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3AC671C-E66F-43C5-A66A-C477339DD2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8878186" y="1"/>
            <a:ext cx="345294" cy="688131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EE10AC2-20ED-4628-9A8E-14F8437B55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6794205" y="-4764"/>
            <a:ext cx="5397796" cy="1041438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503FBBB4-192E-AC1C-1702-E422EDDA5FC5}"/>
              </a:ext>
            </a:extLst>
          </p:cNvPr>
          <p:cNvSpPr txBox="1"/>
          <p:nvPr/>
        </p:nvSpPr>
        <p:spPr>
          <a:xfrm>
            <a:off x="833199" y="1299710"/>
            <a:ext cx="77150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dirty="0">
                <a:latin typeface="+mj-lt"/>
              </a:rPr>
              <a:t>Example: New Garage Permit Comparison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254933E-A072-1BFA-E158-2B5A4F6EB152}"/>
              </a:ext>
            </a:extLst>
          </p:cNvPr>
          <p:cNvSpPr txBox="1"/>
          <p:nvPr/>
        </p:nvSpPr>
        <p:spPr>
          <a:xfrm>
            <a:off x="427460" y="2035677"/>
            <a:ext cx="8336703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u="sng" dirty="0">
                <a:latin typeface="+mj-lt"/>
              </a:rPr>
              <a:t>New Garage 20’ x 24’</a:t>
            </a:r>
          </a:p>
          <a:p>
            <a:endParaRPr lang="en-US" sz="3200" dirty="0">
              <a:latin typeface="+mj-lt"/>
            </a:endParaRPr>
          </a:p>
          <a:p>
            <a:r>
              <a:rPr lang="en-US" sz="3200" b="1" dirty="0">
                <a:latin typeface="+mj-lt"/>
              </a:rPr>
              <a:t>Colusa:</a:t>
            </a:r>
            <a:r>
              <a:rPr lang="en-US" sz="3200" dirty="0">
                <a:latin typeface="+mj-lt"/>
              </a:rPr>
              <a:t> 	</a:t>
            </a:r>
            <a:r>
              <a:rPr lang="en-US" sz="3200" b="1" dirty="0">
                <a:latin typeface="+mj-lt"/>
              </a:rPr>
              <a:t>$696 </a:t>
            </a:r>
            <a:r>
              <a:rPr lang="en-US" sz="3200" dirty="0">
                <a:latin typeface="+mj-lt"/>
              </a:rPr>
              <a:t>plus 3% of the project 			valuation for a General Plan Fee</a:t>
            </a:r>
          </a:p>
          <a:p>
            <a:endParaRPr lang="en-US" sz="3200" dirty="0">
              <a:latin typeface="+mj-lt"/>
            </a:endParaRPr>
          </a:p>
          <a:p>
            <a:r>
              <a:rPr lang="en-US" sz="3200" b="1" dirty="0">
                <a:latin typeface="+mj-lt"/>
              </a:rPr>
              <a:t>Orland:</a:t>
            </a:r>
            <a:r>
              <a:rPr lang="en-US" sz="3200" dirty="0">
                <a:latin typeface="+mj-lt"/>
              </a:rPr>
              <a:t>   	</a:t>
            </a:r>
            <a:r>
              <a:rPr lang="en-US" sz="3200" b="1" dirty="0">
                <a:latin typeface="+mj-lt"/>
              </a:rPr>
              <a:t>$734 </a:t>
            </a:r>
            <a:r>
              <a:rPr lang="en-US" sz="3200" dirty="0">
                <a:latin typeface="+mj-lt"/>
              </a:rPr>
              <a:t>plus 2.5% of the project 			valuation for General Plan Fee</a:t>
            </a:r>
          </a:p>
          <a:p>
            <a:endParaRPr lang="en-US" sz="3200" dirty="0">
              <a:latin typeface="+mj-lt"/>
            </a:endParaRPr>
          </a:p>
          <a:p>
            <a:r>
              <a:rPr lang="en-US" sz="3200" b="1" dirty="0">
                <a:latin typeface="+mj-lt"/>
              </a:rPr>
              <a:t>Willows:</a:t>
            </a:r>
            <a:r>
              <a:rPr lang="en-US" sz="3200" dirty="0">
                <a:latin typeface="+mj-lt"/>
              </a:rPr>
              <a:t>  	</a:t>
            </a:r>
            <a:r>
              <a:rPr lang="en-US" sz="3200" b="1" dirty="0">
                <a:latin typeface="+mj-lt"/>
              </a:rPr>
              <a:t>$471.15</a:t>
            </a:r>
          </a:p>
          <a:p>
            <a:endParaRPr lang="en-US" dirty="0">
              <a:latin typeface="+mj-lt"/>
            </a:endParaRPr>
          </a:p>
        </p:txBody>
      </p:sp>
      <p:sp>
        <p:nvSpPr>
          <p:cNvPr id="2" name="Subtitle 2">
            <a:extLst>
              <a:ext uri="{FF2B5EF4-FFF2-40B4-BE49-F238E27FC236}">
                <a16:creationId xmlns:a16="http://schemas.microsoft.com/office/drawing/2014/main" id="{CF5604FC-D7F1-2E81-2234-F67B82288883}"/>
              </a:ext>
            </a:extLst>
          </p:cNvPr>
          <p:cNvSpPr txBox="1">
            <a:spLocks/>
          </p:cNvSpPr>
          <p:nvPr/>
        </p:nvSpPr>
        <p:spPr>
          <a:xfrm>
            <a:off x="933936" y="515071"/>
            <a:ext cx="6653472" cy="10665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80000"/>
              <a:buFont typeface="Arial" panose="020B0604020202020204" pitchFamily="34" charset="0"/>
              <a:buNone/>
              <a:defRPr sz="1800" b="1" kern="1200" cap="all" spc="3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SzPct val="80000"/>
              <a:buFont typeface="Arial" panose="020B0604020202020204" pitchFamily="34" charset="0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SzPct val="80000"/>
              <a:buFont typeface="Arial" panose="020B0604020202020204" pitchFamily="34" charset="0"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SzPct val="80000"/>
              <a:buFont typeface="Arial" panose="020B0604020202020204" pitchFamily="34" charset="0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SzPct val="80000"/>
              <a:buFont typeface="Arial" panose="020B0604020202020204" pitchFamily="34" charset="0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4000" dirty="0"/>
              <a:t>low fees in willows</a:t>
            </a:r>
          </a:p>
        </p:txBody>
      </p:sp>
    </p:spTree>
    <p:extLst>
      <p:ext uri="{BB962C8B-B14F-4D97-AF65-F5344CB8AC3E}">
        <p14:creationId xmlns:p14="http://schemas.microsoft.com/office/powerpoint/2010/main" val="18663883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1724D4-171A-AE44-8145-AB71BAAFB1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2514601"/>
            <a:ext cx="9906000" cy="1382156"/>
          </a:xfrm>
        </p:spPr>
        <p:txBody>
          <a:bodyPr/>
          <a:lstStyle/>
          <a:p>
            <a:pPr algn="ctr"/>
            <a:r>
              <a:rPr lang="en-US" b="1" dirty="0"/>
              <a:t>Development Impact Fees (DIF)</a:t>
            </a:r>
          </a:p>
        </p:txBody>
      </p:sp>
    </p:spTree>
    <p:extLst>
      <p:ext uri="{BB962C8B-B14F-4D97-AF65-F5344CB8AC3E}">
        <p14:creationId xmlns:p14="http://schemas.microsoft.com/office/powerpoint/2010/main" val="4185393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2950D9A-4705-4314-961A-4F88B2CE41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CD549D-D1CA-6C22-C3FB-E76BB7B913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4178" y="561086"/>
            <a:ext cx="8118581" cy="1066522"/>
          </a:xfrm>
        </p:spPr>
        <p:txBody>
          <a:bodyPr>
            <a:noAutofit/>
          </a:bodyPr>
          <a:lstStyle/>
          <a:p>
            <a:pPr algn="l"/>
            <a:r>
              <a:rPr lang="en-US" sz="4000" dirty="0"/>
              <a:t>Development Impact fees (DIF)</a:t>
            </a:r>
          </a:p>
        </p:txBody>
      </p:sp>
      <p:pic>
        <p:nvPicPr>
          <p:cNvPr id="4" name="Picture 3" descr="Cloudy oil paint art">
            <a:extLst>
              <a:ext uri="{FF2B5EF4-FFF2-40B4-BE49-F238E27FC236}">
                <a16:creationId xmlns:a16="http://schemas.microsoft.com/office/drawing/2014/main" id="{6259A35B-8E87-F015-C493-E6F2DD82003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076" r="64592" b="2"/>
          <a:stretch/>
        </p:blipFill>
        <p:spPr>
          <a:xfrm>
            <a:off x="8658226" y="-4762"/>
            <a:ext cx="3541857" cy="6886079"/>
          </a:xfrm>
          <a:custGeom>
            <a:avLst/>
            <a:gdLst/>
            <a:ahLst/>
            <a:cxnLst/>
            <a:rect l="l" t="t" r="r" b="b"/>
            <a:pathLst>
              <a:path w="3541857" h="6886079">
                <a:moveTo>
                  <a:pt x="1248072" y="0"/>
                </a:moveTo>
                <a:lnTo>
                  <a:pt x="3541857" y="0"/>
                </a:lnTo>
                <a:lnTo>
                  <a:pt x="3541857" y="6886079"/>
                </a:lnTo>
                <a:lnTo>
                  <a:pt x="0" y="6864521"/>
                </a:lnTo>
                <a:close/>
              </a:path>
            </a:pathLst>
          </a:cu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3AC671C-E66F-43C5-A66A-C477339DD2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8878186" y="1"/>
            <a:ext cx="345294" cy="688131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EE10AC2-20ED-4628-9A8E-14F8437B55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6794205" y="-4764"/>
            <a:ext cx="5397796" cy="1041438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46954381-2E77-A84F-2B2D-49F8ADF83A5B}"/>
              </a:ext>
            </a:extLst>
          </p:cNvPr>
          <p:cNvSpPr txBox="1"/>
          <p:nvPr/>
        </p:nvSpPr>
        <p:spPr>
          <a:xfrm>
            <a:off x="1038392" y="2021308"/>
            <a:ext cx="7275621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+mj-lt"/>
              </a:rPr>
              <a:t>Mitigation Fee Act – AB 1600</a:t>
            </a:r>
          </a:p>
          <a:p>
            <a:endParaRPr lang="en-US" sz="3200" dirty="0">
              <a:latin typeface="+mj-lt"/>
            </a:endParaRPr>
          </a:p>
          <a:p>
            <a:r>
              <a:rPr lang="en-US" sz="3200" dirty="0">
                <a:latin typeface="+mj-lt"/>
              </a:rPr>
              <a:t>Allows the collection of fees to fully or partially offset the cost of future</a:t>
            </a:r>
            <a:r>
              <a:rPr lang="en-US" sz="3200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3200" dirty="0">
                <a:latin typeface="+mj-lt"/>
              </a:rPr>
              <a:t>public capital facilities and infrastructure that is needed to serve </a:t>
            </a:r>
            <a:r>
              <a:rPr lang="en-US" sz="3200" u="sng" dirty="0">
                <a:latin typeface="+mj-lt"/>
              </a:rPr>
              <a:t>new demand </a:t>
            </a:r>
            <a:r>
              <a:rPr lang="en-US" sz="3200" dirty="0">
                <a:latin typeface="+mj-lt"/>
              </a:rPr>
              <a:t>created by development projects.</a:t>
            </a:r>
          </a:p>
        </p:txBody>
      </p:sp>
    </p:spTree>
    <p:extLst>
      <p:ext uri="{BB962C8B-B14F-4D97-AF65-F5344CB8AC3E}">
        <p14:creationId xmlns:p14="http://schemas.microsoft.com/office/powerpoint/2010/main" val="2274619708"/>
      </p:ext>
    </p:extLst>
  </p:cSld>
  <p:clrMapOvr>
    <a:masterClrMapping/>
  </p:clrMapOvr>
</p:sld>
</file>

<file path=ppt/theme/theme1.xml><?xml version="1.0" encoding="utf-8"?>
<a:theme xmlns:a="http://schemas.openxmlformats.org/drawingml/2006/main" name="AngleLinesVTI">
  <a:themeElements>
    <a:clrScheme name="AnalogousFromDarkSeedLeftStep">
      <a:dk1>
        <a:srgbClr val="000000"/>
      </a:dk1>
      <a:lt1>
        <a:srgbClr val="FFFFFF"/>
      </a:lt1>
      <a:dk2>
        <a:srgbClr val="1C2432"/>
      </a:dk2>
      <a:lt2>
        <a:srgbClr val="F2F3F0"/>
      </a:lt2>
      <a:accent1>
        <a:srgbClr val="844BC5"/>
      </a:accent1>
      <a:accent2>
        <a:srgbClr val="4842B7"/>
      </a:accent2>
      <a:accent3>
        <a:srgbClr val="4B78C5"/>
      </a:accent3>
      <a:accent4>
        <a:srgbClr val="3999B3"/>
      </a:accent4>
      <a:accent5>
        <a:srgbClr val="49C0A8"/>
      </a:accent5>
      <a:accent6>
        <a:srgbClr val="39B368"/>
      </a:accent6>
      <a:hlink>
        <a:srgbClr val="339A97"/>
      </a:hlink>
      <a:folHlink>
        <a:srgbClr val="7F7F7F"/>
      </a:folHlink>
    </a:clrScheme>
    <a:fontScheme name="Walbaum Light Univers Light">
      <a:majorFont>
        <a:latin typeface="Walbaum Display Light"/>
        <a:ea typeface=""/>
        <a:cs typeface=""/>
      </a:majorFont>
      <a:minorFont>
        <a:latin typeface="Univers Condensed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ngleLinesVTI" id="{BC1FC193-C72F-4761-9899-1105EDF6BAE8}" vid="{64612625-F022-44B7-B9FA-9D26DEDBDC2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786</TotalTime>
  <Words>1202</Words>
  <Application>Microsoft Office PowerPoint</Application>
  <PresentationFormat>Widescreen</PresentationFormat>
  <Paragraphs>141</Paragraphs>
  <Slides>28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4" baseType="lpstr">
      <vt:lpstr>Arial</vt:lpstr>
      <vt:lpstr>Calibri</vt:lpstr>
      <vt:lpstr>Univers Condensed Light</vt:lpstr>
      <vt:lpstr>Walbaum Display Light</vt:lpstr>
      <vt:lpstr>Wingdings</vt:lpstr>
      <vt:lpstr>AngleLinesVTI</vt:lpstr>
      <vt:lpstr>PowerPoint Presentation</vt:lpstr>
      <vt:lpstr>Permit Fees (Master Fee Schedule): Include planning application fees, building permits, building inspection, encroachment permits, engineering plan check – these are one-time fees.   Development Impact Fees (DIF): A one-time fee to off-set the impact of new development on the city’s physical (e.g., sewage, storm drain, transportation, etc.) and civic (e.g., police, fire) infrastructure.   Cost Recovery: A deposit to the City for which consultants who work on said project charge their time against to recover the cost of processing a development application. The City does not earn a profit. It is intended to break even on the cost of processing a development application and ensure that taxpayer dollars are not being used to subsidize private projects. </vt:lpstr>
      <vt:lpstr>Master Fee Schedule – Permit Fees</vt:lpstr>
      <vt:lpstr>PowerPoint Presentation</vt:lpstr>
      <vt:lpstr> </vt:lpstr>
      <vt:lpstr>PowerPoint Presentation</vt:lpstr>
      <vt:lpstr>PowerPoint Presentation</vt:lpstr>
      <vt:lpstr>Development Impact Fees (DIF)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Cost Recovery Process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Discussion &amp; Questions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Why do cities charge fees</dc:title>
  <dc:creator>patrick piatt</dc:creator>
  <cp:lastModifiedBy>Marti Brown</cp:lastModifiedBy>
  <cp:revision>9</cp:revision>
  <dcterms:created xsi:type="dcterms:W3CDTF">2023-07-17T14:52:57Z</dcterms:created>
  <dcterms:modified xsi:type="dcterms:W3CDTF">2023-07-25T20:15:46Z</dcterms:modified>
</cp:coreProperties>
</file>